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44"/>
  </p:notesMasterIdLst>
  <p:handoutMasterIdLst>
    <p:handoutMasterId r:id="rId45"/>
  </p:handoutMasterIdLst>
  <p:sldIdLst>
    <p:sldId id="323" r:id="rId2"/>
    <p:sldId id="324" r:id="rId3"/>
    <p:sldId id="327" r:id="rId4"/>
    <p:sldId id="325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326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7" r:id="rId31"/>
    <p:sldId id="286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auhaus 93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auhaus 93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auhaus 93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auhaus 93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auhaus 93" pitchFamily="8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Bauhaus 93" pitchFamily="8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Bauhaus 93" pitchFamily="8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Bauhaus 93" pitchFamily="8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Bauhaus 93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A82704"/>
    <a:srgbClr val="A02504"/>
    <a:srgbClr val="000000"/>
    <a:srgbClr val="66FF33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97" autoAdjust="0"/>
  </p:normalViewPr>
  <p:slideViewPr>
    <p:cSldViewPr>
      <p:cViewPr varScale="1">
        <p:scale>
          <a:sx n="75" d="100"/>
          <a:sy n="75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EE75300-8767-4008-BC81-090A7B3877A5}" type="datetime3">
              <a:rPr lang="id-ID"/>
              <a:pPr>
                <a:defRPr/>
              </a:pPr>
              <a:t>23.06.21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559FEA-503D-4A9A-912C-06BDA8000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7A0146D3-A615-4AB0-9A53-AD71658E88F5}" type="datetime3">
              <a:rPr lang="id-ID"/>
              <a:pPr>
                <a:defRPr/>
              </a:pPr>
              <a:t>23.06.21</a:t>
            </a:fld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51F26B4-082F-43D0-9A0F-F44A5772F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E1262-61F0-4D5A-B8D7-A0322F8ACE2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A0146D3-A615-4AB0-9A53-AD71658E88F5}" type="datetime3">
              <a:rPr lang="id-ID" smtClean="0"/>
              <a:pPr>
                <a:defRPr/>
              </a:pPr>
              <a:t>23.06.21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D2CEF-C08E-4C66-850B-EBC09FAD2E8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A0146D3-A615-4AB0-9A53-AD71658E88F5}" type="datetime3">
              <a:rPr lang="id-ID" smtClean="0"/>
              <a:pPr>
                <a:defRPr/>
              </a:pPr>
              <a:t>23.06.21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B2DE5-F6E9-44FA-B8E0-261C54441C1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A0146D3-A615-4AB0-9A53-AD71658E88F5}" type="datetime3">
              <a:rPr lang="id-ID" smtClean="0"/>
              <a:pPr>
                <a:defRPr/>
              </a:pPr>
              <a:t>23.06.21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357FC-FD29-4316-96A3-6CDC3B0DDFA5}" type="datetime3">
              <a:rPr lang="en-US" smtClean="0"/>
              <a:pPr>
                <a:defRPr/>
              </a:pPr>
              <a:t>23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Presentation                                         by Donny Vincent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93471-F07E-4B19-8255-91539167B6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EBC66-FB91-4E2C-83F4-4F15473845BC}" type="datetime3">
              <a:rPr lang="en-US" smtClean="0"/>
              <a:pPr>
                <a:defRPr/>
              </a:pPr>
              <a:t>23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Presentation                                         by Donny Vincent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32A9B-3CA7-4579-99C5-3C74D945EB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93650F-5939-46C4-A1B5-D345AD9FABC0}" type="datetime3">
              <a:rPr lang="en-US" smtClean="0"/>
              <a:pPr>
                <a:defRPr/>
              </a:pPr>
              <a:t>23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Presentation                                         by Donny Vincent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21CF7-BBD4-4275-A468-DD368F1707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9C84D-01F5-48E3-85E7-BE48C64A2F4A}" type="datetime3">
              <a:rPr lang="en-US"/>
              <a:pPr>
                <a:defRPr/>
              </a:pPr>
              <a:t>23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Presentation                                         by Donny Vincent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D583-5ECE-4037-BE7E-A3023687A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19075-6D0B-407B-B13F-9EFA2C4A3C08}" type="datetime3">
              <a:rPr lang="en-US" smtClean="0"/>
              <a:pPr>
                <a:defRPr/>
              </a:pPr>
              <a:t>23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Presentation                                         by Donny Vincent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188D6-371C-47D8-B96C-5A3714561B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794D0F-21B4-4D5E-A93F-44D752350105}" type="datetime3">
              <a:rPr lang="en-US" smtClean="0"/>
              <a:pPr>
                <a:defRPr/>
              </a:pPr>
              <a:t>23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Presentation                                         by Donny Vincent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49EE8-62D9-4D75-929D-C0CB6A7406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907D1-5243-47C6-9B28-74FB905593F5}" type="datetime3">
              <a:rPr lang="en-US" smtClean="0"/>
              <a:pPr>
                <a:defRPr/>
              </a:pPr>
              <a:t>23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Presentation                                         by Donny Vincent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94F9D-CD90-49EA-B1C4-CD8124E16F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0100F-EAE5-47D6-8E59-B84AF2F29173}" type="datetime3">
              <a:rPr lang="en-US" smtClean="0"/>
              <a:pPr>
                <a:defRPr/>
              </a:pPr>
              <a:t>23 June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Presentation                                         by Donny Vincent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034F9-EA2C-4586-8A5B-0FCC580295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D9A90-BFBC-4BBD-92EA-75C5A36BE883}" type="datetime3">
              <a:rPr lang="en-US" smtClean="0"/>
              <a:pPr>
                <a:defRPr/>
              </a:pPr>
              <a:t>23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Presentation                                         by Donny Vincent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1C431-7D93-4012-9CDA-0291662C6A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B8133-19FE-4C6B-B0D2-9AE285B38080}" type="datetime3">
              <a:rPr lang="en-US" smtClean="0"/>
              <a:pPr>
                <a:defRPr/>
              </a:pPr>
              <a:t>23 June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Presentation                                         by Donny Vincent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974AA-CC8B-45CD-B097-70503938DF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72493-5DEB-4627-BBC1-398359FC7448}" type="datetime3">
              <a:rPr lang="en-US" smtClean="0"/>
              <a:pPr>
                <a:defRPr/>
              </a:pPr>
              <a:t>23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Presentation                                         by Donny Vincent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EA550-077D-4369-9EC7-AAA5BB258F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A9B27C-60FE-4FC5-B401-6B68C17324EA}" type="datetime3">
              <a:rPr lang="en-US" smtClean="0"/>
              <a:pPr>
                <a:defRPr/>
              </a:pPr>
              <a:t>23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Presentation                                         by Donny Vincent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55411-6199-4742-BB3F-4790D77C21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759A0F-75E3-436C-998E-DD5A674024DE}" type="datetime3">
              <a:rPr lang="en-US" smtClean="0"/>
              <a:pPr>
                <a:defRPr/>
              </a:pPr>
              <a:t>23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Design Presentation                                         by Donny Vincent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CAEA57-6562-458A-A656-A11602FB80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 descr="RELI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581525"/>
            <a:ext cx="12255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1285875" y="1484313"/>
            <a:ext cx="6815138" cy="32400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id-ID" sz="48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BAB IV</a:t>
            </a:r>
          </a:p>
          <a:p>
            <a:pPr algn="ctr"/>
            <a:r>
              <a:rPr lang="id-ID" sz="48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KERAJAAN &amp; KESELAMATAN</a:t>
            </a:r>
          </a:p>
        </p:txBody>
      </p:sp>
      <p:pic>
        <p:nvPicPr>
          <p:cNvPr id="115716" name="Picture 4" descr="RELI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7385" flipH="1">
            <a:off x="7040563" y="4872038"/>
            <a:ext cx="13589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6" descr="RELI0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49275"/>
            <a:ext cx="19446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7" descr="RELI0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68313" y="620713"/>
            <a:ext cx="20161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4535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C00000"/>
                </a:solidFill>
                <a:latin typeface="Kristen ITC" pitchFamily="66" charset="0"/>
              </a:rPr>
              <a:t>Allah </a:t>
            </a:r>
            <a:r>
              <a:rPr lang="en-US" sz="3600">
                <a:solidFill>
                  <a:srgbClr val="C00000"/>
                </a:solidFill>
                <a:latin typeface="Kristen ITC" pitchFamily="66" charset="0"/>
                <a:sym typeface="Wingdings" pitchFamily="2" charset="2"/>
              </a:rPr>
              <a:t> memulihkan Israel</a:t>
            </a:r>
            <a:endParaRPr lang="en-US" sz="3600">
              <a:solidFill>
                <a:srgbClr val="C00000"/>
              </a:solidFill>
              <a:latin typeface="Kristen ITC" pitchFamily="66" charset="0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323850" y="2565400"/>
            <a:ext cx="81375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kembali dari pembuangan, Israel mengikuti peraturan-peraturan Tuhan  baik bidang sipil maupun keagamaan</a:t>
            </a:r>
            <a:endParaRPr lang="en-US" sz="2600">
              <a:latin typeface="Kristen ITC" pitchFamily="66" charset="0"/>
            </a:endParaRPr>
          </a:p>
        </p:txBody>
      </p:sp>
      <p:pic>
        <p:nvPicPr>
          <p:cNvPr id="124934" name="Picture 6" descr="18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620713"/>
            <a:ext cx="25733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BSNCH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6700"/>
            <a:ext cx="33575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BSNCH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122613" y="4005263"/>
            <a:ext cx="26019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BSNCH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76700"/>
            <a:ext cx="31670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135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C00000"/>
                </a:solidFill>
                <a:latin typeface="Kristen ITC" pitchFamily="66" charset="0"/>
              </a:rPr>
              <a:t>c. Kerajaan yang </a:t>
            </a:r>
            <a:r>
              <a:rPr lang="en-US" sz="3600" dirty="0" err="1">
                <a:solidFill>
                  <a:srgbClr val="C00000"/>
                </a:solidFill>
                <a:latin typeface="Kristen ITC" pitchFamily="66" charset="0"/>
              </a:rPr>
              <a:t>akan</a:t>
            </a:r>
            <a:r>
              <a:rPr lang="en-US" sz="3600" dirty="0">
                <a:solidFill>
                  <a:srgbClr val="C00000"/>
                </a:solidFill>
                <a:latin typeface="Kristen ITC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Kristen ITC" pitchFamily="66" charset="0"/>
              </a:rPr>
              <a:t>datang</a:t>
            </a:r>
            <a:endParaRPr lang="en-US" sz="3600" dirty="0">
              <a:solidFill>
                <a:srgbClr val="C00000"/>
              </a:solidFill>
              <a:latin typeface="Kristen ITC" pitchFamily="66" charset="0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79930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 selalu diwartakan oleh nabi-nabi dg  tanda2 yg jelas tentang Kerajaan yad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067175" y="2349500"/>
            <a:ext cx="41767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 </a:t>
            </a:r>
            <a:r>
              <a:rPr lang="en-US" sz="2600">
                <a:latin typeface="Kristen ITC" pitchFamily="66" charset="0"/>
                <a:sym typeface="Wingdings" pitchFamily="2" charset="2"/>
              </a:rPr>
              <a:t>Kerajaan yg lebih besar, lebih unggul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4067175" y="3573463"/>
            <a:ext cx="3962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 </a:t>
            </a:r>
            <a:r>
              <a:rPr lang="en-US" sz="2600">
                <a:latin typeface="Kristen ITC" pitchFamily="66" charset="0"/>
                <a:sym typeface="Wingdings" pitchFamily="2" charset="2"/>
              </a:rPr>
              <a:t>Kerajaan universal termasuk orang kafir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4140200" y="4652963"/>
            <a:ext cx="4105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 Kerajaan yg tak berkesudahan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5292725" y="5734050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Kristen ITC" pitchFamily="66" charset="0"/>
              </a:rPr>
              <a:t>Yes 49 : 6  ; Dan 2 : 44 ; Yes 2 : 2- 4</a:t>
            </a:r>
          </a:p>
        </p:txBody>
      </p:sp>
      <p:pic>
        <p:nvPicPr>
          <p:cNvPr id="125962" name="Picture 10" descr="BSNBI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33131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58" grpId="0"/>
      <p:bldP spid="125959" grpId="0"/>
      <p:bldP spid="125960" grpId="0"/>
      <p:bldP spid="1259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7921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F50B2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latin typeface="Kristen ITC" pitchFamily="66" charset="0"/>
              </a:rPr>
              <a:t>Menurut</a:t>
            </a:r>
            <a:r>
              <a:rPr lang="en-US" sz="3200" dirty="0">
                <a:latin typeface="Kristen ITC" pitchFamily="66" charset="0"/>
              </a:rPr>
              <a:t> PERJANJIAN BARU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900113" y="1341438"/>
            <a:ext cx="72009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err="1">
                <a:latin typeface="Kristen ITC" pitchFamily="66" charset="0"/>
              </a:rPr>
              <a:t>Istilah</a:t>
            </a:r>
            <a:r>
              <a:rPr lang="en-US" sz="2600" dirty="0">
                <a:latin typeface="Kristen ITC" pitchFamily="66" charset="0"/>
              </a:rPr>
              <a:t> “Kerajaan Allah” </a:t>
            </a:r>
            <a:r>
              <a:rPr lang="en-US" sz="2600" dirty="0" err="1">
                <a:latin typeface="Kristen ITC" pitchFamily="66" charset="0"/>
              </a:rPr>
              <a:t>dalam</a:t>
            </a:r>
            <a:r>
              <a:rPr lang="en-US" sz="2600" dirty="0">
                <a:latin typeface="Kristen ITC" pitchFamily="66" charset="0"/>
              </a:rPr>
              <a:t> </a:t>
            </a:r>
            <a:r>
              <a:rPr lang="en-US" sz="2600" dirty="0" err="1">
                <a:latin typeface="Kristen ITC" pitchFamily="66" charset="0"/>
              </a:rPr>
              <a:t>Perjanjian</a:t>
            </a:r>
            <a:r>
              <a:rPr lang="en-US" sz="2600" dirty="0">
                <a:latin typeface="Kristen ITC" pitchFamily="66" charset="0"/>
              </a:rPr>
              <a:t>  </a:t>
            </a:r>
            <a:r>
              <a:rPr lang="en-US" sz="2600" dirty="0" err="1">
                <a:latin typeface="Kristen ITC" pitchFamily="66" charset="0"/>
              </a:rPr>
              <a:t>Baru</a:t>
            </a:r>
            <a:r>
              <a:rPr lang="en-US" sz="2600" dirty="0">
                <a:latin typeface="Kristen ITC" pitchFamily="66" charset="0"/>
              </a:rPr>
              <a:t> </a:t>
            </a:r>
            <a:r>
              <a:rPr lang="en-US" sz="2600" dirty="0" err="1">
                <a:latin typeface="Kristen ITC" pitchFamily="66" charset="0"/>
              </a:rPr>
              <a:t>mempunyai</a:t>
            </a:r>
            <a:r>
              <a:rPr lang="en-US" sz="2600" dirty="0">
                <a:latin typeface="Kristen ITC" pitchFamily="66" charset="0"/>
              </a:rPr>
              <a:t> 3 arti :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952500" y="2492375"/>
            <a:ext cx="69326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11703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Kristen ITC" pitchFamily="66" charset="0"/>
              </a:rPr>
              <a:t>a. Kerajaan Allah yang TIDAK </a:t>
            </a:r>
            <a:r>
              <a:rPr lang="en-US" sz="2600" dirty="0" err="1">
                <a:latin typeface="Kristen ITC" pitchFamily="66" charset="0"/>
              </a:rPr>
              <a:t>kelihatan</a:t>
            </a:r>
            <a:r>
              <a:rPr lang="en-US" sz="2600" dirty="0">
                <a:latin typeface="Kristen ITC" pitchFamily="66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600" dirty="0">
                <a:latin typeface="Kristen ITC" pitchFamily="66" charset="0"/>
              </a:rPr>
              <a:t>   (yang </a:t>
            </a:r>
            <a:r>
              <a:rPr lang="en-US" sz="2600" dirty="0" err="1">
                <a:latin typeface="Kristen ITC" pitchFamily="66" charset="0"/>
              </a:rPr>
              <a:t>ada</a:t>
            </a:r>
            <a:r>
              <a:rPr lang="en-US" sz="2600" dirty="0">
                <a:latin typeface="Kristen ITC" pitchFamily="66" charset="0"/>
              </a:rPr>
              <a:t> </a:t>
            </a:r>
            <a:r>
              <a:rPr lang="en-US" sz="2600" dirty="0" err="1">
                <a:latin typeface="Kristen ITC" pitchFamily="66" charset="0"/>
              </a:rPr>
              <a:t>dalam</a:t>
            </a:r>
            <a:r>
              <a:rPr lang="en-US" sz="2600" dirty="0">
                <a:latin typeface="Kristen ITC" pitchFamily="66" charset="0"/>
              </a:rPr>
              <a:t> </a:t>
            </a:r>
            <a:r>
              <a:rPr lang="en-US" sz="2600" dirty="0" err="1">
                <a:latin typeface="Kristen ITC" pitchFamily="66" charset="0"/>
              </a:rPr>
              <a:t>batin</a:t>
            </a:r>
            <a:r>
              <a:rPr lang="en-US" sz="2600" dirty="0">
                <a:latin typeface="Kristen ITC" pitchFamily="66" charset="0"/>
              </a:rPr>
              <a:t> / </a:t>
            </a:r>
            <a:r>
              <a:rPr lang="en-US" sz="2600" dirty="0" err="1">
                <a:latin typeface="Kristen ITC" pitchFamily="66" charset="0"/>
              </a:rPr>
              <a:t>hati</a:t>
            </a:r>
            <a:endParaRPr lang="en-US" sz="2600" dirty="0">
              <a:latin typeface="Kristen ITC" pitchFamily="66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1403350" y="3860800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Kristen ITC" pitchFamily="66" charset="0"/>
              </a:rPr>
              <a:t>Luk</a:t>
            </a:r>
            <a:r>
              <a:rPr lang="en-US" sz="2000" dirty="0">
                <a:latin typeface="Kristen ITC" pitchFamily="66" charset="0"/>
              </a:rPr>
              <a:t> 17 : 21  ;  </a:t>
            </a:r>
            <a:r>
              <a:rPr lang="en-US" sz="2000" dirty="0" err="1">
                <a:latin typeface="Kristen ITC" pitchFamily="66" charset="0"/>
              </a:rPr>
              <a:t>Rm</a:t>
            </a:r>
            <a:r>
              <a:rPr lang="en-US" sz="2000" dirty="0">
                <a:latin typeface="Kristen ITC" pitchFamily="66" charset="0"/>
              </a:rPr>
              <a:t> 14 : 17</a:t>
            </a:r>
          </a:p>
        </p:txBody>
      </p:sp>
      <p:pic>
        <p:nvPicPr>
          <p:cNvPr id="126986" name="Picture 10" descr="VALGU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29051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5148263" y="5445125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/>
              <a:t>I LOVE JESUS</a:t>
            </a:r>
          </a:p>
        </p:txBody>
      </p:sp>
      <p:pic>
        <p:nvPicPr>
          <p:cNvPr id="126989" name="Picture 13" descr="VALGU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508500"/>
            <a:ext cx="17272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2916238" y="5734050"/>
            <a:ext cx="935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/>
              <a:t>I LOVE JESUS</a:t>
            </a:r>
          </a:p>
        </p:txBody>
      </p:sp>
      <p:pic>
        <p:nvPicPr>
          <p:cNvPr id="126995" name="Picture 19" descr="VALGU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24400"/>
            <a:ext cx="15827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96" name="Text Box 20"/>
          <p:cNvSpPr txBox="1">
            <a:spLocks noChangeArrowheads="1"/>
          </p:cNvSpPr>
          <p:nvPr/>
        </p:nvSpPr>
        <p:spPr bwMode="auto">
          <a:xfrm>
            <a:off x="684213" y="594995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/>
              <a:t>I LOVE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  <p:bldP spid="126982" grpId="0"/>
      <p:bldP spid="126985" grpId="0"/>
      <p:bldP spid="126988" grpId="0"/>
      <p:bldP spid="126990" grpId="0"/>
      <p:bldP spid="1269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539750" y="307975"/>
            <a:ext cx="7920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11703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latin typeface="Kristen ITC" pitchFamily="66" charset="0"/>
              </a:rPr>
              <a:t>b. Kerajaan Allah yang </a:t>
            </a:r>
            <a:r>
              <a:rPr lang="en-US" sz="3600" dirty="0" err="1">
                <a:solidFill>
                  <a:srgbClr val="C00000"/>
                </a:solidFill>
                <a:latin typeface="Kristen ITC" pitchFamily="66" charset="0"/>
              </a:rPr>
              <a:t>kelihatan</a:t>
            </a:r>
            <a:endParaRPr lang="en-US" sz="3600" dirty="0">
              <a:solidFill>
                <a:srgbClr val="C00000"/>
              </a:solidFill>
              <a:latin typeface="Kristen ITC" pitchFamily="66" charset="0"/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4572000" y="1628775"/>
            <a:ext cx="41052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 </a:t>
            </a:r>
            <a:r>
              <a:rPr lang="en-US" sz="3200">
                <a:latin typeface="Kristen ITC" pitchFamily="66" charset="0"/>
                <a:sym typeface="Wingdings" pitchFamily="2" charset="2"/>
              </a:rPr>
              <a:t>Untuk semua orang, termasuk juga pendosa yg suatu hari kelak akan diusir keluar.</a:t>
            </a:r>
            <a:endParaRPr lang="en-US" sz="3200">
              <a:latin typeface="Kristen ITC" pitchFamily="66" charset="0"/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4500563" y="4797425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latin typeface="Kristen ITC" pitchFamily="66" charset="0"/>
              </a:rPr>
              <a:t>Mat 13 ;  Luk 12 : 32</a:t>
            </a:r>
          </a:p>
        </p:txBody>
      </p:sp>
      <p:pic>
        <p:nvPicPr>
          <p:cNvPr id="128008" name="Picture 8" descr="PEOP0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3889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/>
      <p:bldP spid="1280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952500" y="333375"/>
            <a:ext cx="6932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11703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atin typeface="Kristen ITC" pitchFamily="66" charset="0"/>
              </a:rPr>
              <a:t>c. Kerajaan </a:t>
            </a:r>
            <a:r>
              <a:rPr lang="en-US" sz="3600" dirty="0">
                <a:latin typeface="Kristen ITC" pitchFamily="66" charset="0"/>
              </a:rPr>
              <a:t>Allah yang JAYA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323850" y="4943475"/>
            <a:ext cx="36004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Kristen ITC" pitchFamily="66" charset="0"/>
              </a:rPr>
              <a:t>Why 19 : 11- 16  ; Mat 6 : 10 ; 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Kristen ITC" pitchFamily="66" charset="0"/>
              </a:rPr>
              <a:t>1 Kor 15 : 24 - 28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468313" y="2422525"/>
            <a:ext cx="43195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Kristen ITC" pitchFamily="66" charset="0"/>
              </a:rPr>
              <a:t>Pemerintahan yg jaya bersama Kristus</a:t>
            </a:r>
          </a:p>
        </p:txBody>
      </p:sp>
      <p:pic>
        <p:nvPicPr>
          <p:cNvPr id="129033" name="Picture 9" descr="RELI0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916113"/>
            <a:ext cx="3671888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1187450" y="481013"/>
            <a:ext cx="7200900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hlink"/>
                  </a:outerShdw>
                </a:effectLst>
                <a:latin typeface="Kristen ITC"/>
              </a:rPr>
              <a:t>Kontradiksi Dunia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68313" y="1700213"/>
            <a:ext cx="719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</a:rPr>
              <a:t>1. </a:t>
            </a:r>
            <a:r>
              <a:rPr lang="en-US" sz="2400">
                <a:latin typeface="Kristen ITC" pitchFamily="66" charset="0"/>
              </a:rPr>
              <a:t>Keinginan ALLAH terhadap dunia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427538" y="2492375"/>
            <a:ext cx="33845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 damai, adil dan bahagia.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4356100" y="3716338"/>
            <a:ext cx="36718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 tempat di mana, IA ingin memerintah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5435600" y="5300663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Kristen ITC" pitchFamily="66" charset="0"/>
              </a:rPr>
              <a:t>Kej 1 &amp; 2</a:t>
            </a:r>
          </a:p>
        </p:txBody>
      </p:sp>
      <p:pic>
        <p:nvPicPr>
          <p:cNvPr id="130057" name="Picture 9" descr="Jesus 0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492375"/>
            <a:ext cx="32400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  <p:bldP spid="130055" grpId="0"/>
      <p:bldP spid="1300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7199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Kristen ITC" pitchFamily="66" charset="0"/>
              </a:rPr>
              <a:t>2. Kenyataannya :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 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 dunia jauh dari sempurna</a:t>
            </a:r>
            <a:r>
              <a:rPr lang="en-US" sz="2400">
                <a:latin typeface="Arial" charset="0"/>
                <a:sym typeface="Wingdings" pitchFamily="2" charset="2"/>
              </a:rPr>
              <a:t>.</a:t>
            </a:r>
            <a:endParaRPr lang="en-US" sz="2400">
              <a:latin typeface="Arial" charset="0"/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323850" y="2420938"/>
            <a:ext cx="554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 dunia sungguh tidak beres</a:t>
            </a:r>
            <a:r>
              <a:rPr lang="en-US" sz="2400">
                <a:latin typeface="Arial" charset="0"/>
                <a:sym typeface="Wingdings" pitchFamily="2" charset="2"/>
              </a:rPr>
              <a:t>.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250825" y="3141663"/>
            <a:ext cx="583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 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 hidup modern banyak problem.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50825" y="3789363"/>
            <a:ext cx="7489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 Teknologi dan perubahan sosial, 	 		makin tak terkendali. 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250825" y="4654550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 Dunia makin buruk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323850" y="5229225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 Tak seorangpun yg mampu 	mengatasi keadaan ini.</a:t>
            </a:r>
            <a:endParaRPr lang="en-US" sz="2400">
              <a:latin typeface="Kristen ITC" pitchFamily="66" charset="0"/>
            </a:endParaRPr>
          </a:p>
        </p:txBody>
      </p:sp>
      <p:pic>
        <p:nvPicPr>
          <p:cNvPr id="131087" name="Picture 15" descr="ENVI0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068638"/>
            <a:ext cx="21828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8" name="Picture 16" descr="ENVI00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692150"/>
            <a:ext cx="2663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8" grpId="0"/>
      <p:bldP spid="131079" grpId="0"/>
      <p:bldP spid="131080" grpId="0"/>
      <p:bldP spid="131081" grpId="0"/>
      <p:bldP spid="1310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65A61-C9E7-4047-B152-47C2E5AC2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8" y="3186022"/>
            <a:ext cx="4007622" cy="269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62A4B-38D9-41CD-A2C6-4BBAB7F8E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92" y="131775"/>
            <a:ext cx="3663086" cy="2437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FFC2DE-B47D-4E61-99B6-EBD045E6B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16" y="2106754"/>
            <a:ext cx="3663086" cy="2437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B3CA42-AFE3-481F-93D0-C0DD3E0D9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8" y="131775"/>
            <a:ext cx="3828728" cy="30438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BB7F7-804A-48DD-8928-FE4D64CF10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16" y="4322205"/>
            <a:ext cx="3723630" cy="24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65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52413" y="404813"/>
            <a:ext cx="7415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chemeClr val="bg2">
                    <a:lumMod val="25000"/>
                  </a:schemeClr>
                </a:solidFill>
                <a:latin typeface="Kristen ITC" pitchFamily="66" charset="0"/>
              </a:rPr>
              <a:t>3. Akibatnya :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3708400" y="1700213"/>
            <a:ext cx="4967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  Manusia menjadi lebih    menderita, 	kurang pertolongan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2987675" y="3213100"/>
            <a:ext cx="5400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      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Manusia banyak persoalan, 	kesepian, terisolir, tekanan, 	kecemasan, tidak aman, 	tidak punya arah hidup,  dsb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250825" y="5013325"/>
            <a:ext cx="79930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 Relasi dg sesama jadi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    * takut, * curiga, * penindasan, dsb</a:t>
            </a:r>
            <a:endParaRPr lang="en-US" sz="2400">
              <a:latin typeface="Kristen ITC" pitchFamily="66" charset="0"/>
            </a:endParaRPr>
          </a:p>
        </p:txBody>
      </p:sp>
      <p:pic>
        <p:nvPicPr>
          <p:cNvPr id="132104" name="Picture 8" descr="CART00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8813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  <p:bldP spid="132102" grpId="0"/>
      <p:bldP spid="1321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252413" y="404813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Kristen ITC" pitchFamily="66" charset="0"/>
              </a:rPr>
              <a:t>4. Jalan keluarnya :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44656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</a:rPr>
              <a:t>Kita sadar bahwa diperlukan sesuatu yg besar, untuk memperbaiki keadaan itu.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84213" y="3716338"/>
            <a:ext cx="4967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Bagi dunia        ???????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84213" y="4581525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Bagi orang beriman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 Yesus</a:t>
            </a:r>
            <a:r>
              <a:rPr lang="en-US" sz="2400">
                <a:latin typeface="Arial" charset="0"/>
                <a:sym typeface="Wingdings" pitchFamily="2" charset="2"/>
              </a:rPr>
              <a:t>  </a:t>
            </a:r>
            <a:endParaRPr lang="en-US" sz="2400">
              <a:latin typeface="Arial" charset="0"/>
            </a:endParaRPr>
          </a:p>
        </p:txBody>
      </p:sp>
      <p:pic>
        <p:nvPicPr>
          <p:cNvPr id="133129" name="Picture 9" descr="ENVI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78500" y="692150"/>
            <a:ext cx="282575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  <p:bldP spid="133127" grpId="0"/>
      <p:bldP spid="1331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SASARAN</a:t>
            </a:r>
          </a:p>
        </p:txBody>
      </p:sp>
      <p:pic>
        <p:nvPicPr>
          <p:cNvPr id="11267" name="Picture 12" descr="RELI0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84313"/>
            <a:ext cx="2376488" cy="4752975"/>
          </a:xfrm>
          <a:noFill/>
        </p:spPr>
      </p:pic>
      <p:sp>
        <p:nvSpPr>
          <p:cNvPr id="1126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936558" y="1343432"/>
            <a:ext cx="5699125" cy="5029200"/>
          </a:xfrm>
        </p:spPr>
        <p:txBody>
          <a:bodyPr>
            <a:normAutofit/>
          </a:bodyPr>
          <a:lstStyle/>
          <a:p>
            <a:pPr marR="0" algn="l">
              <a:spcBef>
                <a:spcPts val="4805"/>
              </a:spcBef>
              <a:spcAft>
                <a:spcPts val="0"/>
              </a:spcAft>
              <a:tabLst>
                <a:tab pos="263525" algn="l"/>
              </a:tabLst>
            </a:pPr>
            <a:r>
              <a:rPr lang="en-US" sz="2800" spc="10" dirty="0" err="1">
                <a:solidFill>
                  <a:srgbClr val="000000"/>
                </a:solidFill>
                <a:latin typeface="Arial" panose="22635452340000000000" pitchFamily="2"/>
              </a:rPr>
              <a:t>Mendalami</a:t>
            </a:r>
            <a:r>
              <a:rPr lang="en-US" sz="2800" spc="10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r>
              <a:rPr lang="en-US" sz="2800" spc="10" dirty="0" err="1">
                <a:solidFill>
                  <a:srgbClr val="000000"/>
                </a:solidFill>
                <a:latin typeface="Arial" panose="22635452340000000000" pitchFamily="2"/>
              </a:rPr>
              <a:t>latar</a:t>
            </a:r>
            <a:r>
              <a:rPr lang="en-US" sz="2800" spc="10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r>
              <a:rPr lang="en-US" sz="2800" spc="10" dirty="0" err="1">
                <a:solidFill>
                  <a:srgbClr val="000000"/>
                </a:solidFill>
                <a:latin typeface="Arial" panose="22635452340000000000" pitchFamily="2"/>
              </a:rPr>
              <a:t>belakang</a:t>
            </a:r>
            <a:r>
              <a:rPr lang="en-US" sz="2800" spc="10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r>
              <a:rPr lang="en-US" sz="2800" spc="10" dirty="0" err="1">
                <a:solidFill>
                  <a:srgbClr val="000000"/>
                </a:solidFill>
                <a:latin typeface="Arial" panose="22635452340000000000" pitchFamily="2"/>
              </a:rPr>
              <a:t>teologis</a:t>
            </a:r>
            <a:r>
              <a:rPr lang="en-US" sz="2800" spc="10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r>
              <a:rPr lang="en-US" sz="2800" spc="10" dirty="0" err="1">
                <a:solidFill>
                  <a:srgbClr val="000000"/>
                </a:solidFill>
                <a:latin typeface="Arial" panose="22635452340000000000" pitchFamily="2"/>
              </a:rPr>
              <a:t>dari</a:t>
            </a:r>
            <a:r>
              <a:rPr lang="en-US" sz="2800" spc="10" dirty="0">
                <a:solidFill>
                  <a:srgbClr val="000000"/>
                </a:solidFill>
                <a:latin typeface="Arial" panose="22635452340000000000" pitchFamily="2"/>
              </a:rPr>
              <a:t> Kerajaan Allah dan </a:t>
            </a:r>
            <a:r>
              <a:rPr lang="en-US" sz="2800" spc="-25" dirty="0" err="1">
                <a:solidFill>
                  <a:srgbClr val="000000"/>
                </a:solidFill>
                <a:latin typeface="Arial" panose="22635452340000000000" pitchFamily="2"/>
              </a:rPr>
              <a:t>Keselamatan</a:t>
            </a:r>
            <a:r>
              <a:rPr lang="en-US" sz="2800" spc="-25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</a:p>
          <a:p>
            <a:pPr marR="0" algn="l">
              <a:spcBef>
                <a:spcPts val="4805"/>
              </a:spcBef>
              <a:spcAft>
                <a:spcPts val="0"/>
              </a:spcAft>
              <a:tabLst>
                <a:tab pos="263525" algn="l"/>
              </a:tabLst>
            </a:pPr>
            <a:r>
              <a:rPr lang="en-US" sz="2800" spc="40" dirty="0" err="1">
                <a:solidFill>
                  <a:srgbClr val="000000"/>
                </a:solidFill>
                <a:latin typeface="Arial" panose="22635452340000000000" pitchFamily="2"/>
              </a:rPr>
              <a:t>Menjelaskan</a:t>
            </a:r>
            <a:r>
              <a:rPr lang="en-US" sz="2800" spc="40" dirty="0">
                <a:solidFill>
                  <a:srgbClr val="000000"/>
                </a:solidFill>
                <a:latin typeface="Arial" panose="22635452340000000000" pitchFamily="2"/>
              </a:rPr>
              <a:t> arti </a:t>
            </a:r>
            <a:r>
              <a:rPr lang="en-US" sz="2800" spc="40" dirty="0" err="1">
                <a:solidFill>
                  <a:srgbClr val="000000"/>
                </a:solidFill>
                <a:latin typeface="Arial" panose="22635452340000000000" pitchFamily="2"/>
              </a:rPr>
              <a:t>mewartakan</a:t>
            </a:r>
            <a:r>
              <a:rPr lang="en-US" sz="2800" spc="40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r>
              <a:rPr lang="en-US" sz="2850" spc="40" dirty="0">
                <a:solidFill>
                  <a:srgbClr val="000000"/>
                </a:solidFill>
                <a:latin typeface="Arial" panose="22635452340000000000" pitchFamily="2"/>
              </a:rPr>
              <a:t>“</a:t>
            </a:r>
            <a:r>
              <a:rPr lang="en-US" sz="2800" spc="40" dirty="0">
                <a:solidFill>
                  <a:srgbClr val="000000"/>
                </a:solidFill>
                <a:latin typeface="Arial" panose="22635452340000000000" pitchFamily="2"/>
              </a:rPr>
              <a:t>Kerajaan Allah</a:t>
            </a:r>
            <a:r>
              <a:rPr lang="en-US" sz="2850" spc="40" dirty="0">
                <a:solidFill>
                  <a:srgbClr val="000000"/>
                </a:solidFill>
                <a:latin typeface="Arial" panose="22635452340000000000" pitchFamily="2"/>
              </a:rPr>
              <a:t>” </a:t>
            </a:r>
            <a:r>
              <a:rPr lang="en-US" sz="2800" spc="40" dirty="0">
                <a:solidFill>
                  <a:srgbClr val="000000"/>
                </a:solidFill>
                <a:latin typeface="Arial" panose="22635452340000000000" pitchFamily="2"/>
              </a:rPr>
              <a:t>dan </a:t>
            </a:r>
            <a:r>
              <a:rPr lang="en-US" sz="2850" spc="5" dirty="0">
                <a:solidFill>
                  <a:srgbClr val="000000"/>
                </a:solidFill>
                <a:latin typeface="Arial" panose="22635452340000000000" pitchFamily="2"/>
              </a:rPr>
              <a:t>“</a:t>
            </a:r>
            <a:r>
              <a:rPr lang="en-US" sz="2800" spc="5" dirty="0" err="1">
                <a:solidFill>
                  <a:srgbClr val="000000"/>
                </a:solidFill>
                <a:latin typeface="Arial" panose="22635452340000000000" pitchFamily="2"/>
              </a:rPr>
              <a:t>Keselamatan</a:t>
            </a:r>
            <a:r>
              <a:rPr lang="en-US" sz="2850" spc="5" dirty="0">
                <a:solidFill>
                  <a:srgbClr val="000000"/>
                </a:solidFill>
                <a:latin typeface="Arial" panose="22635452340000000000" pitchFamily="2"/>
              </a:rPr>
              <a:t>” </a:t>
            </a:r>
          </a:p>
          <a:p>
            <a:pPr marR="0" algn="l">
              <a:spcBef>
                <a:spcPts val="4805"/>
              </a:spcBef>
              <a:spcAft>
                <a:spcPts val="0"/>
              </a:spcAft>
              <a:tabLst>
                <a:tab pos="263525" algn="l"/>
              </a:tabLst>
            </a:pPr>
            <a:r>
              <a:rPr lang="en-US" sz="2800" spc="50" dirty="0" err="1">
                <a:solidFill>
                  <a:srgbClr val="000000"/>
                </a:solidFill>
                <a:latin typeface="Arial" panose="22635452340000000000" pitchFamily="2"/>
              </a:rPr>
              <a:t>Memahami</a:t>
            </a:r>
            <a:r>
              <a:rPr lang="en-US" sz="2800" spc="50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r>
              <a:rPr lang="en-US" sz="2850" spc="50" dirty="0">
                <a:solidFill>
                  <a:srgbClr val="000000"/>
                </a:solidFill>
                <a:latin typeface="Arial" panose="22635452340000000000" pitchFamily="2"/>
              </a:rPr>
              <a:t>“</a:t>
            </a:r>
            <a:r>
              <a:rPr lang="en-US" sz="2800" spc="50" dirty="0">
                <a:solidFill>
                  <a:srgbClr val="000000"/>
                </a:solidFill>
                <a:latin typeface="Arial" panose="22635452340000000000" pitchFamily="2"/>
              </a:rPr>
              <a:t>proses </a:t>
            </a:r>
            <a:r>
              <a:rPr lang="en-US" sz="2800" spc="50" dirty="0" err="1">
                <a:solidFill>
                  <a:srgbClr val="000000"/>
                </a:solidFill>
                <a:latin typeface="Arial" panose="22635452340000000000" pitchFamily="2"/>
              </a:rPr>
              <a:t>Keselamatan</a:t>
            </a:r>
            <a:r>
              <a:rPr lang="en-US" sz="2850" spc="50" dirty="0">
                <a:solidFill>
                  <a:srgbClr val="000000"/>
                </a:solidFill>
                <a:latin typeface="Arial" panose="22635452340000000000" pitchFamily="2"/>
              </a:rPr>
              <a:t>” </a:t>
            </a:r>
            <a:r>
              <a:rPr lang="en-US" sz="2800" spc="50" dirty="0">
                <a:solidFill>
                  <a:srgbClr val="000000"/>
                </a:solidFill>
                <a:latin typeface="Arial" panose="22635452340000000000" pitchFamily="2"/>
              </a:rPr>
              <a:t>dan </a:t>
            </a:r>
            <a:r>
              <a:rPr lang="en-US" sz="2850" spc="50" dirty="0">
                <a:solidFill>
                  <a:srgbClr val="000000"/>
                </a:solidFill>
                <a:latin typeface="Arial" panose="22635452340000000000" pitchFamily="2"/>
              </a:rPr>
              <a:t>“</a:t>
            </a:r>
            <a:r>
              <a:rPr lang="en-US" sz="2800" spc="50" dirty="0" err="1">
                <a:solidFill>
                  <a:srgbClr val="000000"/>
                </a:solidFill>
                <a:latin typeface="Arial" panose="22635452340000000000" pitchFamily="2"/>
              </a:rPr>
              <a:t>Pertobatan</a:t>
            </a:r>
            <a:r>
              <a:rPr lang="en-US" sz="2850" spc="50" dirty="0">
                <a:solidFill>
                  <a:srgbClr val="000000"/>
                </a:solidFill>
                <a:latin typeface="Arial" panose="22635452340000000000" pitchFamily="2"/>
              </a:rPr>
              <a:t>”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2700000" algn="ctr" rotWithShape="0">
              <a:srgbClr val="66FF33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>
                <a:solidFill>
                  <a:srgbClr val="FF3300"/>
                </a:solidFill>
                <a:latin typeface="Kristen ITC" pitchFamily="66" charset="0"/>
              </a:rPr>
              <a:t>Apa ada HARAPAN ?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23850" y="1412875"/>
            <a:ext cx="583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Harapan yang ditawarkan kepada 		orang Yahudi = harapan kita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66725" y="2565400"/>
            <a:ext cx="5618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 YESUS KRISTUS – SANG MESIAS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468313" y="3573463"/>
            <a:ext cx="56880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 Yesus memberitakan 	bahwa IA,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    satu-satunya yg diurapi Allah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468313" y="5157788"/>
            <a:ext cx="7416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 Kerajaan Allah yg dinantikan semua orang,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    sedang  ditegakkan olehNya</a:t>
            </a:r>
            <a:endParaRPr lang="en-US" sz="2400">
              <a:latin typeface="Kristen ITC" pitchFamily="66" charset="0"/>
            </a:endParaRPr>
          </a:p>
        </p:txBody>
      </p:sp>
      <p:pic>
        <p:nvPicPr>
          <p:cNvPr id="134153" name="Picture 9" descr="BSOMO1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72150" y="1196975"/>
            <a:ext cx="297656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49" grpId="0"/>
      <p:bldP spid="134150" grpId="0"/>
      <p:bldP spid="1341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2700000" algn="ctr" rotWithShape="0">
              <a:srgbClr val="FFFF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>
                <a:solidFill>
                  <a:srgbClr val="C00000"/>
                </a:solidFill>
                <a:latin typeface="Kristen ITC" pitchFamily="66" charset="0"/>
              </a:rPr>
              <a:t>Apa TUJUAN Kerajaan ini?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792162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Kristen ITC" pitchFamily="66" charset="0"/>
              </a:rPr>
              <a:t>Kata Yesaya : Kerajaan Allah bukan seperti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>
                <a:latin typeface="Kristen ITC" pitchFamily="66" charset="0"/>
              </a:rPr>
              <a:t> kerajaan duniawi dengan raja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>
                <a:latin typeface="Kristen ITC" pitchFamily="66" charset="0"/>
              </a:rPr>
              <a:t> Kerajaan dengan undang-undang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>
                <a:latin typeface="Kristen ITC" pitchFamily="66" charset="0"/>
              </a:rPr>
              <a:t> kerajaan dengan angkatan perang, negara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latin typeface="Kristen ITC" pitchFamily="66" charset="0"/>
              </a:rPr>
              <a:t>    dan senjata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799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C00000"/>
                </a:solidFill>
                <a:latin typeface="Kristen ITC" pitchFamily="66" charset="0"/>
              </a:rPr>
              <a:t>Kerajaan Allah bertujuan :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971550" y="1125538"/>
            <a:ext cx="6553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 Menyelamatkan orang-orang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827088" y="1844675"/>
            <a:ext cx="6840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 Sungguh-sungguh membebaskan, 			</a:t>
            </a:r>
            <a:r>
              <a:rPr lang="en-US" sz="3600">
                <a:latin typeface="Kristen ITC" pitchFamily="66" charset="0"/>
                <a:sym typeface="Wingdings" pitchFamily="2" charset="2"/>
              </a:rPr>
              <a:t>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orang menjadi bebas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539750" y="2924175"/>
            <a:ext cx="381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00000"/>
                </a:solidFill>
                <a:latin typeface="Kristen ITC" pitchFamily="66" charset="0"/>
              </a:rPr>
              <a:t>Bebas dari :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684213" y="3644900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   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 kemiskinan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971550" y="4292600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 tawanan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971550" y="4943475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 hukuman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971550" y="559117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 kebutaan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36204" name="AutoShape 12"/>
          <p:cNvSpPr>
            <a:spLocks/>
          </p:cNvSpPr>
          <p:nvPr/>
        </p:nvSpPr>
        <p:spPr bwMode="auto">
          <a:xfrm>
            <a:off x="3714750" y="3857625"/>
            <a:ext cx="209550" cy="1947863"/>
          </a:xfrm>
          <a:prstGeom prst="rightBrace">
            <a:avLst>
              <a:gd name="adj1" fmla="val 75052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d-ID" sz="240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4716463" y="4365625"/>
            <a:ext cx="28797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</a:rPr>
              <a:t>Dipatahkan dalam Kerajaan Allah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/>
      <p:bldP spid="136198" grpId="0"/>
      <p:bldP spid="136199" grpId="0"/>
      <p:bldP spid="136200" grpId="0"/>
      <p:bldP spid="136201" grpId="0"/>
      <p:bldP spid="136202" grpId="0"/>
      <p:bldP spid="136203" grpId="0"/>
      <p:bldP spid="136204" grpId="0" animBg="1"/>
      <p:bldP spid="1362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200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spc="72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2700000" algn="ctr" rotWithShape="0">
                    <a:schemeClr val="hlink">
                      <a:alpha val="50000"/>
                    </a:schemeClr>
                  </a:outerShdw>
                </a:effectLst>
                <a:latin typeface="Kristen ITC"/>
              </a:rPr>
              <a:t>Siapa yg diundang masuk Kerajaan ini?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43195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Tawaran Allah melalui Yesus, untuk masuk kerajaan tidak dengan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Kristen ITC" pitchFamily="66" charset="0"/>
              </a:rPr>
              <a:t> paksaan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Kristen ITC" pitchFamily="66" charset="0"/>
              </a:rPr>
              <a:t> ketakutan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539750" y="4652963"/>
            <a:ext cx="52562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 tapi dg KASIH 	-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     pilihan bebas manusia</a:t>
            </a:r>
            <a:endParaRPr lang="en-US" sz="2400">
              <a:latin typeface="Kristen ITC" pitchFamily="66" charset="0"/>
            </a:endParaRPr>
          </a:p>
        </p:txBody>
      </p:sp>
      <p:pic>
        <p:nvPicPr>
          <p:cNvPr id="137225" name="Picture 9" descr="RELI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341438"/>
            <a:ext cx="338296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  <p:bldP spid="1372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78486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</a:rPr>
              <a:t>Tiap orang diundang masuk Kerajaan Allah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>
                <a:latin typeface="Kristen ITC" pitchFamily="66" charset="0"/>
              </a:rPr>
              <a:t> mengalami kemerdekaan hati ≠ kemerdekaan </a:t>
            </a:r>
          </a:p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</a:rPr>
              <a:t>  jasmani / fisik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684213" y="2420938"/>
            <a:ext cx="4032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Masyarakat yg merdeka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Kozuka Gothic Pro B" pitchFamily="34" charset="-128"/>
                <a:ea typeface="Kozuka Gothic Pro B" pitchFamily="34" charset="-128"/>
              </a:rPr>
              <a:t>→  </a:t>
            </a:r>
            <a:r>
              <a:rPr lang="en-US" sz="2400">
                <a:latin typeface="Kristen ITC" pitchFamily="66" charset="0"/>
                <a:ea typeface="Kozuka Gothic Pro B" pitchFamily="34" charset="-128"/>
              </a:rPr>
              <a:t>tidak dapat membuat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  <a:ea typeface="Kozuka Gothic Pro B" pitchFamily="34" charset="-128"/>
              </a:rPr>
              <a:t>     kebebasan hati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  <a:ea typeface="Kozuka Gothic Pro B" pitchFamily="34" charset="-128"/>
              </a:rPr>
              <a:t>     seseorang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5003800" y="2349500"/>
            <a:ext cx="374491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Masyarakat yg tertekan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Kozuka Gothic Pro B" pitchFamily="34" charset="-128"/>
                <a:ea typeface="Kozuka Gothic Pro B" pitchFamily="34" charset="-128"/>
              </a:rPr>
              <a:t>→ </a:t>
            </a:r>
            <a:r>
              <a:rPr lang="en-US" sz="2400">
                <a:latin typeface="Kristen ITC" pitchFamily="66" charset="0"/>
                <a:ea typeface="Kozuka Gothic Pro B" pitchFamily="34" charset="-128"/>
              </a:rPr>
              <a:t>tidak dapat  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  <a:ea typeface="Kozuka Gothic Pro B" pitchFamily="34" charset="-128"/>
              </a:rPr>
              <a:t>    mengikat kebebasan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  <a:ea typeface="Kozuka Gothic Pro B" pitchFamily="34" charset="-128"/>
              </a:rPr>
              <a:t>    seseorang</a:t>
            </a:r>
            <a:endParaRPr lang="en-US" sz="2400"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/>
      <p:bldP spid="1382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77755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600">
                <a:latin typeface="Kristen ITC" pitchFamily="66" charset="0"/>
              </a:rPr>
              <a:t>Agar punya kebebasan hati,  butuh kekuatan rohani </a:t>
            </a:r>
            <a:r>
              <a:rPr lang="en-US" sz="2600">
                <a:latin typeface="Kozuka Gothic Pro B" pitchFamily="34" charset="-128"/>
                <a:ea typeface="Kozuka Gothic Pro B" pitchFamily="34" charset="-128"/>
              </a:rPr>
              <a:t>→</a:t>
            </a:r>
            <a:r>
              <a:rPr lang="en-US" sz="2600">
                <a:latin typeface="Kristen ITC" pitchFamily="66" charset="0"/>
                <a:ea typeface="Kozuka Gothic Pro B" pitchFamily="34" charset="-128"/>
              </a:rPr>
              <a:t> ini hanya dimiliki mereka yang sadar rohani</a:t>
            </a:r>
            <a:endParaRPr lang="en-US" sz="260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611188" y="2205038"/>
            <a:ext cx="7921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</a:rPr>
              <a:t>Kerajaan Allah sudah ada di tengah-tengah kita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404938" y="2854325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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Ini bukan soal tempat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403350" y="3429000"/>
            <a:ext cx="72009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Tidak dibatasi secara lahiriah : </a:t>
            </a:r>
          </a:p>
          <a:p>
            <a:pPr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	waktu &amp; ruang</a:t>
            </a:r>
            <a:endParaRPr lang="en-US" sz="2400">
              <a:latin typeface="Kristen ITC" pitchFamily="66" charset="0"/>
            </a:endParaRPr>
          </a:p>
        </p:txBody>
      </p:sp>
      <p:pic>
        <p:nvPicPr>
          <p:cNvPr id="139275" name="Picture 11" descr="PEOP0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221163"/>
            <a:ext cx="2663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2" descr="PEOP06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292600"/>
            <a:ext cx="24495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/>
      <p:bldP spid="139271" grpId="0"/>
      <p:bldP spid="1392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66960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Kerajaan Allah, akan kita sadari saat,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	pasrah &amp; taat pada rencana Allah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684213" y="1844675"/>
            <a:ext cx="7991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Kerajaan Allah merupakan :</a:t>
            </a:r>
          </a:p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Kristen ITC" pitchFamily="66" charset="0"/>
              </a:rPr>
              <a:t> kehadiran Bapa, Putera dan Roh Kudus</a:t>
            </a:r>
          </a:p>
          <a:p>
            <a:pPr algn="r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Kristen ITC" pitchFamily="66" charset="0"/>
              </a:rPr>
              <a:t> yang secara aktif mencurahkan belaskasih dan keadilan di dunia ini</a:t>
            </a:r>
          </a:p>
        </p:txBody>
      </p:sp>
      <p:pic>
        <p:nvPicPr>
          <p:cNvPr id="140297" name="Picture 9" descr="greg olsen 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365625"/>
            <a:ext cx="85693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211638" y="549275"/>
            <a:ext cx="4679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>
                <a:latin typeface="Kristen ITC" pitchFamily="66" charset="0"/>
              </a:rPr>
              <a:t>Kehadiran Kerajaan Allah</a:t>
            </a:r>
          </a:p>
          <a:p>
            <a:pPr algn="r">
              <a:spcBef>
                <a:spcPct val="50000"/>
              </a:spcBef>
            </a:pPr>
            <a:endParaRPr lang="en-US" sz="2800">
              <a:latin typeface="Kristen ITC" pitchFamily="66" charset="0"/>
            </a:endParaRP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2800">
                <a:latin typeface="Kristen ITC" pitchFamily="66" charset="0"/>
              </a:rPr>
              <a:t> proses rohani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2800">
                <a:latin typeface="Kristen ITC" pitchFamily="66" charset="0"/>
              </a:rPr>
              <a:t> kemenangan kasih dan rencana Allah atas kejahatan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endParaRPr lang="en-US" sz="2800">
              <a:latin typeface="Kristen ITC" pitchFamily="66" charset="0"/>
            </a:endParaRPr>
          </a:p>
        </p:txBody>
      </p:sp>
      <p:pic>
        <p:nvPicPr>
          <p:cNvPr id="141323" name="Picture 11" descr="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6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8100000" algn="ctr" rotWithShape="0">
              <a:schemeClr val="hlink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Kristen ITC" pitchFamily="66" charset="0"/>
              </a:rPr>
              <a:t>KEBEBASAN  BATIN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467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Bisa terjadi, fisik di penjara 	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 batin bebas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468313" y="2781300"/>
            <a:ext cx="4751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di penjara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/ tempat buruk  bahagia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468313" y="3789363"/>
            <a:ext cx="50419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Kaya materi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 </a:t>
            </a:r>
          </a:p>
          <a:p>
            <a:pPr algn="r">
              <a:spcBef>
                <a:spcPct val="50000"/>
              </a:spcBef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tapi miskin batin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468313" y="5013325"/>
            <a:ext cx="489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Miskin materi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 tapi kaya batin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468313" y="5661025"/>
            <a:ext cx="511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Syukur kaya materi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 kaya batin</a:t>
            </a:r>
            <a:endParaRPr lang="en-US" sz="2400">
              <a:latin typeface="Kristen ITC" pitchFamily="66" charset="0"/>
            </a:endParaRPr>
          </a:p>
        </p:txBody>
      </p:sp>
      <p:pic>
        <p:nvPicPr>
          <p:cNvPr id="35848" name="Picture 10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700213"/>
            <a:ext cx="31337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66" grpId="0"/>
      <p:bldP spid="143367" grpId="0"/>
      <p:bldP spid="143368" grpId="0"/>
      <p:bldP spid="1433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3960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Yesus undang kita masuk Kerajaan Allah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973138" y="1700213"/>
            <a:ext cx="3167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hidup dalam Kerajaan Allah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971550" y="2924175"/>
            <a:ext cx="3240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menilai Cinta Kasih lebih tinggi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187450" y="4076700"/>
            <a:ext cx="280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sharing Cinta Kasih Allah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4859338" y="4076700"/>
            <a:ext cx="3313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tidak tenggelam dalam persoalan saja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1403350" y="5199063"/>
            <a:ext cx="2376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lepas dari beban hidup</a:t>
            </a:r>
          </a:p>
        </p:txBody>
      </p:sp>
      <p:sp>
        <p:nvSpPr>
          <p:cNvPr id="147467" name="AutoShape 11"/>
          <p:cNvSpPr>
            <a:spLocks noChangeArrowheads="1"/>
          </p:cNvSpPr>
          <p:nvPr/>
        </p:nvSpPr>
        <p:spPr bwMode="auto">
          <a:xfrm>
            <a:off x="2268538" y="1268413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47468" name="AutoShape 12"/>
          <p:cNvSpPr>
            <a:spLocks noChangeArrowheads="1"/>
          </p:cNvSpPr>
          <p:nvPr/>
        </p:nvSpPr>
        <p:spPr bwMode="auto">
          <a:xfrm>
            <a:off x="2268538" y="2563813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47469" name="AutoShape 13"/>
          <p:cNvSpPr>
            <a:spLocks noChangeArrowheads="1"/>
          </p:cNvSpPr>
          <p:nvPr/>
        </p:nvSpPr>
        <p:spPr bwMode="auto">
          <a:xfrm>
            <a:off x="2268538" y="3716338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47470" name="AutoShape 14"/>
          <p:cNvSpPr>
            <a:spLocks noChangeArrowheads="1"/>
          </p:cNvSpPr>
          <p:nvPr/>
        </p:nvSpPr>
        <p:spPr bwMode="auto">
          <a:xfrm>
            <a:off x="2268538" y="4868863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47471" name="AutoShape 15"/>
          <p:cNvSpPr>
            <a:spLocks noChangeArrowheads="1"/>
          </p:cNvSpPr>
          <p:nvPr/>
        </p:nvSpPr>
        <p:spPr bwMode="auto">
          <a:xfrm>
            <a:off x="3995738" y="4292600"/>
            <a:ext cx="576262" cy="433388"/>
          </a:xfrm>
          <a:prstGeom prst="rightArrow">
            <a:avLst>
              <a:gd name="adj1" fmla="val 50000"/>
              <a:gd name="adj2" fmla="val 33242"/>
            </a:avLst>
          </a:prstGeom>
          <a:solidFill>
            <a:srgbClr val="D50D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147472" name="Picture 16" descr="RELI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76250"/>
            <a:ext cx="214947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  <p:bldP spid="147462" grpId="0"/>
      <p:bldP spid="147463" grpId="0"/>
      <p:bldP spid="147464" grpId="0"/>
      <p:bldP spid="147466" grpId="0"/>
      <p:bldP spid="147467" grpId="0" animBg="1"/>
      <p:bldP spid="147468" grpId="0" animBg="1"/>
      <p:bldP spid="147469" grpId="0" animBg="1"/>
      <p:bldP spid="147470" grpId="0" animBg="1"/>
      <p:bldP spid="1474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F3BB2591-F85F-4A6E-938D-9E06BB548C6A}"/>
              </a:ext>
            </a:extLst>
          </p:cNvPr>
          <p:cNvSpPr txBox="1">
            <a:spLocks/>
          </p:cNvSpPr>
          <p:nvPr/>
        </p:nvSpPr>
        <p:spPr>
          <a:xfrm>
            <a:off x="179512" y="149007"/>
            <a:ext cx="8640960" cy="61299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rtlCol="0" anchor="t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>
                    <a:tint val="75000"/>
                  </a:schemeClr>
                </a:solidFill>
                <a:latin typeface="Bauhaus 93" pitchFamily="8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9pPr>
          </a:lstStyle>
          <a:p>
            <a:pPr algn="ctr">
              <a:lnSpc>
                <a:spcPts val="4300"/>
              </a:lnSpc>
              <a:spcAft>
                <a:spcPts val="865"/>
              </a:spcAft>
            </a:pPr>
            <a:r>
              <a:rPr lang="en-US" sz="4000" spc="-10" dirty="0" err="1">
                <a:solidFill>
                  <a:srgbClr val="000000"/>
                </a:solidFill>
                <a:latin typeface="Arial" panose="22635452340000000000" pitchFamily="2"/>
              </a:rPr>
              <a:t>Firman</a:t>
            </a:r>
            <a:r>
              <a:rPr lang="en-US" sz="4000" spc="-10" dirty="0">
                <a:solidFill>
                  <a:srgbClr val="000000"/>
                </a:solidFill>
                <a:latin typeface="Arial" panose="22635452340000000000" pitchFamily="2"/>
              </a:rPr>
              <a:t> Allah 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A081B04-FEB8-4D15-8068-FAFC7AE505F9}"/>
              </a:ext>
            </a:extLst>
          </p:cNvPr>
          <p:cNvSpPr txBox="1">
            <a:spLocks/>
          </p:cNvSpPr>
          <p:nvPr/>
        </p:nvSpPr>
        <p:spPr>
          <a:xfrm>
            <a:off x="179512" y="836713"/>
            <a:ext cx="8640960" cy="576063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8110" rIns="0" bIns="0" rtlCol="0" anchor="t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>
                    <a:tint val="75000"/>
                  </a:schemeClr>
                </a:solidFill>
                <a:latin typeface="Bauhaus 93" pitchFamily="8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9pPr>
          </a:lstStyle>
          <a:p>
            <a:pPr indent="228600" algn="just">
              <a:spcAft>
                <a:spcPts val="0"/>
              </a:spcAft>
              <a:buFont typeface="Symbol"/>
              <a:buChar char="·"/>
            </a:pPr>
            <a:r>
              <a:rPr lang="en-US" sz="26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Lukas 4:18-19 </a:t>
            </a:r>
          </a:p>
          <a:p>
            <a:pPr marL="228600" algn="just">
              <a:spcBef>
                <a:spcPts val="645"/>
              </a:spcBef>
              <a:spcAft>
                <a:spcPts val="0"/>
              </a:spcAft>
            </a:pP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Tuhan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pada-Ku, oleh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sebab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mengurapi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menyampaikan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kabar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orang-orang miskin; dan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spc="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mengutus</a:t>
            </a:r>
            <a:r>
              <a:rPr lang="en-US" sz="2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spc="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</a:t>
            </a:r>
            <a:r>
              <a:rPr lang="en-US" sz="2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spc="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spc="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memberitakan</a:t>
            </a:r>
            <a:r>
              <a:rPr lang="en-US" sz="2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spc="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pembebasan</a:t>
            </a:r>
            <a:r>
              <a:rPr lang="en-US" sz="2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spc="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orang-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tawanan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penglihatan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orang-orang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buta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spc="-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membebaskan</a:t>
            </a:r>
            <a:r>
              <a:rPr lang="en-US" sz="26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orang-orang yang </a:t>
            </a:r>
            <a:r>
              <a:rPr lang="en-US" sz="2600" b="0" spc="-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tertindas</a:t>
            </a:r>
            <a:r>
              <a:rPr lang="en-US" sz="26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0" spc="-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6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spc="-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memberitakan</a:t>
            </a:r>
            <a:r>
              <a:rPr lang="en-US" sz="26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spc="-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6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spc="-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rahmat</a:t>
            </a:r>
            <a:r>
              <a:rPr lang="en-US" sz="26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spc="-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Tuhan</a:t>
            </a:r>
            <a:r>
              <a:rPr lang="en-US" sz="26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spc="-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6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spc="-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datang</a:t>
            </a:r>
            <a:r>
              <a:rPr lang="en-US" sz="2600" b="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." </a:t>
            </a:r>
          </a:p>
          <a:p>
            <a:pPr indent="228600" algn="just">
              <a:spcBef>
                <a:spcPts val="3560"/>
              </a:spcBef>
              <a:spcAft>
                <a:spcPts val="0"/>
              </a:spcAft>
              <a:buFont typeface="Symbol"/>
              <a:buChar char="·"/>
            </a:pPr>
            <a:r>
              <a:rPr lang="en-US" sz="260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Lukas 4:43 </a:t>
            </a:r>
          </a:p>
          <a:p>
            <a:pPr marL="274320" algn="just">
              <a:spcBef>
                <a:spcPts val="645"/>
              </a:spcBef>
              <a:spcAft>
                <a:spcPts val="0"/>
              </a:spcAft>
            </a:pP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berkata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"Juga di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kota-kota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memberitakan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Injil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Kerajaan Allah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sebab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itulah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diutus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." </a:t>
            </a:r>
          </a:p>
        </p:txBody>
      </p:sp>
    </p:spTree>
    <p:extLst>
      <p:ext uri="{BB962C8B-B14F-4D97-AF65-F5344CB8AC3E}">
        <p14:creationId xmlns:p14="http://schemas.microsoft.com/office/powerpoint/2010/main" val="58263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7993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Kristen ITC" pitchFamily="66" charset="0"/>
              </a:rPr>
              <a:t>Kerajaan Allah = Kerajaan TERANG</a:t>
            </a:r>
          </a:p>
          <a:p>
            <a:pPr algn="ctr">
              <a:spcBef>
                <a:spcPct val="50000"/>
              </a:spcBef>
            </a:pPr>
            <a:endParaRPr lang="en-US" sz="3200">
              <a:latin typeface="Kristen ITC" pitchFamily="66" charset="0"/>
            </a:endParaRP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900113" y="2060575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600">
                <a:latin typeface="Kristen ITC" pitchFamily="66" charset="0"/>
                <a:sym typeface="Wingdings" pitchFamily="2" charset="2"/>
              </a:rPr>
              <a:t>menghalau kegelapan dunia</a:t>
            </a:r>
            <a:endParaRPr lang="en-US" sz="3600">
              <a:latin typeface="Kristen ITC" pitchFamily="66" charset="0"/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684213" y="3429000"/>
            <a:ext cx="8064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Kristen ITC" pitchFamily="66" charset="0"/>
                <a:sym typeface="Wingdings" pitchFamily="2" charset="2"/>
              </a:rPr>
              <a:t>Kegelapan = 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latin typeface="Kristen ITC" pitchFamily="66" charset="0"/>
                <a:sym typeface="Wingdings" pitchFamily="2" charset="2"/>
              </a:rPr>
              <a:t>dosa dan kejahatan</a:t>
            </a:r>
            <a:endParaRPr lang="en-US" sz="3200">
              <a:latin typeface="Kristen ITC" pitchFamily="66" charset="0"/>
            </a:endParaRP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5219700" y="503078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Kristen ITC" pitchFamily="66" charset="0"/>
              </a:rPr>
              <a:t>Yoh 8 : 12</a:t>
            </a:r>
          </a:p>
        </p:txBody>
      </p:sp>
      <p:sp>
        <p:nvSpPr>
          <p:cNvPr id="147467" name="AutoShape 11"/>
          <p:cNvSpPr>
            <a:spLocks noChangeArrowheads="1"/>
          </p:cNvSpPr>
          <p:nvPr/>
        </p:nvSpPr>
        <p:spPr bwMode="auto">
          <a:xfrm>
            <a:off x="4067175" y="1268413"/>
            <a:ext cx="9366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4284663" y="2924175"/>
            <a:ext cx="5746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/>
      <p:bldP spid="146436" grpId="0"/>
      <p:bldP spid="146437" grpId="0"/>
      <p:bldP spid="147467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78486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>
                <a:latin typeface="Kristen ITC" pitchFamily="66" charset="0"/>
              </a:rPr>
              <a:t>BEBAS dari Kegelapan Batin</a:t>
            </a:r>
            <a:r>
              <a:rPr lang="en-US" sz="2400">
                <a:latin typeface="Arial" charset="0"/>
              </a:rPr>
              <a:t> </a:t>
            </a:r>
          </a:p>
          <a:p>
            <a:pPr algn="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>
                <a:latin typeface="Arial" charset="0"/>
              </a:rPr>
              <a:t>  </a:t>
            </a:r>
            <a:r>
              <a:rPr lang="en-US" sz="2400">
                <a:latin typeface="Kristen ITC" pitchFamily="66" charset="0"/>
              </a:rPr>
              <a:t>kekosongan</a:t>
            </a:r>
          </a:p>
          <a:p>
            <a:pPr algn="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>
                <a:latin typeface="Kristen ITC" pitchFamily="66" charset="0"/>
              </a:rPr>
              <a:t> Kebingungan</a:t>
            </a:r>
          </a:p>
          <a:p>
            <a:pPr algn="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>
                <a:latin typeface="Kristen ITC" pitchFamily="66" charset="0"/>
              </a:rPr>
              <a:t> Merasa bodoh</a:t>
            </a:r>
          </a:p>
          <a:p>
            <a:pPr algn="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>
                <a:latin typeface="Kristen ITC" pitchFamily="66" charset="0"/>
              </a:rPr>
              <a:t>  segala macam bentuk kejahatan</a:t>
            </a:r>
          </a:p>
          <a:p>
            <a:pPr algn="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>
                <a:latin typeface="Kristen ITC" pitchFamily="66" charset="0"/>
              </a:rPr>
              <a:t> dlsb</a:t>
            </a:r>
          </a:p>
        </p:txBody>
      </p:sp>
      <p:pic>
        <p:nvPicPr>
          <p:cNvPr id="144396" name="Picture 12" descr="CTR00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76700"/>
            <a:ext cx="25923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2" descr="CTR00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221163"/>
            <a:ext cx="25923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TR00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365625"/>
            <a:ext cx="25923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18900000" algn="ctr" rotWithShape="0">
              <a:srgbClr val="F339D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C00000"/>
                </a:solidFill>
                <a:latin typeface="Kristen ITC" pitchFamily="66" charset="0"/>
              </a:rPr>
              <a:t>KUASA  KERAJAAN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74183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latin typeface="Kristen ITC" pitchFamily="66" charset="0"/>
              </a:rPr>
              <a:t>Siapa saja yg hidup dalam KerajaanNya 	      </a:t>
            </a:r>
            <a:r>
              <a:rPr lang="en-US" sz="2600">
                <a:latin typeface="Kristen ITC" pitchFamily="66" charset="0"/>
                <a:sym typeface="Wingdings" pitchFamily="2" charset="2"/>
              </a:rPr>
              <a:t> diberi Kuasa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755650" y="3141663"/>
            <a:ext cx="72009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     seperti anak 	kerajaan dunia 	punya kuasa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755650" y="4473575"/>
            <a:ext cx="70564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anak-anak Allah 	punya kuasa dari Roh Kudus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39942" name="AutoShape 11"/>
          <p:cNvSpPr>
            <a:spLocks noChangeArrowheads="1"/>
          </p:cNvSpPr>
          <p:nvPr/>
        </p:nvSpPr>
        <p:spPr bwMode="auto">
          <a:xfrm>
            <a:off x="4211638" y="2636838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id-ID"/>
          </a:p>
        </p:txBody>
      </p:sp>
      <p:sp>
        <p:nvSpPr>
          <p:cNvPr id="39943" name="AutoShape 11"/>
          <p:cNvSpPr>
            <a:spLocks noChangeArrowheads="1"/>
          </p:cNvSpPr>
          <p:nvPr/>
        </p:nvSpPr>
        <p:spPr bwMode="auto">
          <a:xfrm>
            <a:off x="4211638" y="4076700"/>
            <a:ext cx="4318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/>
      <p:bldP spid="148487" grpId="0"/>
      <p:bldP spid="1484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46085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1. Kuasa atas roh jahat ………  atas setan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50825" y="379413"/>
            <a:ext cx="8424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Kristen ITC" pitchFamily="66" charset="0"/>
              </a:rPr>
              <a:t>Ada 5 kuasa khusus yg diberikan Allah</a:t>
            </a:r>
            <a:r>
              <a:rPr lang="en-US" sz="2400">
                <a:latin typeface="Arial" charset="0"/>
              </a:rPr>
              <a:t> :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684213" y="2997200"/>
            <a:ext cx="4392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Melalui Yesus kejahatan dikalahkan</a:t>
            </a:r>
            <a:r>
              <a:rPr lang="en-US" sz="2400">
                <a:latin typeface="Arial" charset="0"/>
              </a:rPr>
              <a:t>.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476375" y="463391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Kristen ITC" pitchFamily="66" charset="0"/>
              </a:rPr>
              <a:t>Luk 10 : 17 – 20  ; Luk 9 : 1</a:t>
            </a:r>
          </a:p>
        </p:txBody>
      </p:sp>
      <p:pic>
        <p:nvPicPr>
          <p:cNvPr id="149514" name="Picture 10" descr="ESSC_0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196975"/>
            <a:ext cx="3529012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  <p:bldP spid="149510" grpId="0"/>
      <p:bldP spid="1495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4608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000">
                <a:latin typeface="Kristen ITC" pitchFamily="66" charset="0"/>
              </a:rPr>
              <a:t>2. Kuasa atas penyakit.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755650" y="2420938"/>
            <a:ext cx="41036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600">
                <a:latin typeface="Kristen ITC" pitchFamily="66" charset="0"/>
              </a:rPr>
              <a:t>Penyakit tidak dapat menindas anak Raja.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827088" y="3716338"/>
            <a:ext cx="403225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600">
                <a:latin typeface="Kristen ITC" pitchFamily="66" charset="0"/>
              </a:rPr>
              <a:t>Yesus Pemenang 	atas penyakit </a:t>
            </a:r>
          </a:p>
          <a:p>
            <a:pPr algn="r"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 sembuh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2786063" y="535781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Kristen ITC" pitchFamily="66" charset="0"/>
              </a:rPr>
              <a:t>Luk 10 : 9</a:t>
            </a:r>
          </a:p>
        </p:txBody>
      </p:sp>
      <p:pic>
        <p:nvPicPr>
          <p:cNvPr id="150541" name="Picture 13" descr="BMY6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0" y="620713"/>
            <a:ext cx="338455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  <p:bldP spid="150533" grpId="0"/>
      <p:bldP spid="150534" grpId="0"/>
      <p:bldP spid="1505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3924300" y="908050"/>
            <a:ext cx="4535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latin typeface="Kristen ITC" pitchFamily="66" charset="0"/>
              </a:rPr>
              <a:t>3. Kuasa atas Dosa.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995738" y="2276475"/>
            <a:ext cx="410368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</a:rPr>
              <a:t>Yesus mati di salib 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 dosa kita diampuni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 kita dibebaskan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3924300" y="44370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Kristen ITC" pitchFamily="66" charset="0"/>
              </a:rPr>
              <a:t>Mat 18 : 18</a:t>
            </a:r>
          </a:p>
        </p:txBody>
      </p:sp>
      <p:pic>
        <p:nvPicPr>
          <p:cNvPr id="151561" name="Picture 9" descr="CASTA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33480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/>
      <p:bldP spid="151557" grpId="0"/>
      <p:bldP spid="1515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23850" y="836613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200">
                <a:latin typeface="Kristen ITC" pitchFamily="66" charset="0"/>
              </a:rPr>
              <a:t>4. Kuasa atas alam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539750" y="2060575"/>
            <a:ext cx="431958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Siapa dekat dg Allah </a:t>
            </a:r>
          </a:p>
          <a:p>
            <a:pPr algn="r"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juga dekat dg alam</a:t>
            </a:r>
          </a:p>
          <a:p>
            <a:pPr algn="r"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400">
                <a:latin typeface="Kristen ITC" pitchFamily="66" charset="0"/>
              </a:rPr>
              <a:t> tidak takut dengan alam</a:t>
            </a:r>
          </a:p>
          <a:p>
            <a:pPr algn="r"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400">
                <a:latin typeface="Kristen ITC" pitchFamily="66" charset="0"/>
              </a:rPr>
              <a:t> hidup harmonis dengan semua ciptaanNya 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611188" y="5084763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Kristen ITC" pitchFamily="66" charset="0"/>
              </a:rPr>
              <a:t>Mat 14 : 29</a:t>
            </a:r>
          </a:p>
        </p:txBody>
      </p:sp>
      <p:pic>
        <p:nvPicPr>
          <p:cNvPr id="152589" name="Picture 13" descr="CTY60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620713"/>
            <a:ext cx="374491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1" grpId="0"/>
      <p:bldP spid="15258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4679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000">
                <a:latin typeface="Kristen ITC" pitchFamily="66" charset="0"/>
              </a:rPr>
              <a:t>5. Kuasa atas kematian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755650" y="2205038"/>
            <a:ext cx="4176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Ini adalah kuasa yg paling besar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755650" y="3500438"/>
            <a:ext cx="417671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600">
                <a:latin typeface="Kristen ITC" pitchFamily="66" charset="0"/>
              </a:rPr>
              <a:t>Sebagai anggota KerajaanNya </a:t>
            </a:r>
          </a:p>
          <a:p>
            <a:pPr algn="r"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 kita mewarisi hidup kekal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2555875" y="5661025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Kristen ITC" pitchFamily="66" charset="0"/>
              </a:rPr>
              <a:t>Yoh 3 : 16</a:t>
            </a:r>
          </a:p>
        </p:txBody>
      </p:sp>
      <p:pic>
        <p:nvPicPr>
          <p:cNvPr id="153608" name="Picture 8" descr="CUT6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981075"/>
            <a:ext cx="33115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  <p:bldP spid="153605" grpId="0"/>
      <p:bldP spid="153606" grpId="0"/>
      <p:bldP spid="15360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713788" cy="1143000"/>
          </a:xfrm>
          <a:effectLst>
            <a:outerShdw dist="63500" dir="2212194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Kristen ITC" pitchFamily="66" charset="0"/>
              </a:rPr>
              <a:t>Bagaimana dapat masuk Kerajaan Allah ?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Dalam </a:t>
            </a:r>
            <a:r>
              <a:rPr lang="en-US" sz="2400">
                <a:solidFill>
                  <a:srgbClr val="FF3300"/>
                </a:solidFill>
                <a:latin typeface="Kristen ITC" pitchFamily="66" charset="0"/>
              </a:rPr>
              <a:t>Yoh 3 : 3 – 7</a:t>
            </a:r>
            <a:r>
              <a:rPr lang="en-US" sz="2400">
                <a:latin typeface="Kristen ITC" pitchFamily="66" charset="0"/>
              </a:rPr>
              <a:t>, Yesus berkata :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Jadi anak Allah</a:t>
            </a:r>
          </a:p>
        </p:txBody>
      </p:sp>
      <p:sp>
        <p:nvSpPr>
          <p:cNvPr id="155654" name="AutoShape 6"/>
          <p:cNvSpPr>
            <a:spLocks noChangeArrowheads="1"/>
          </p:cNvSpPr>
          <p:nvPr/>
        </p:nvSpPr>
        <p:spPr bwMode="auto">
          <a:xfrm>
            <a:off x="1331913" y="2565400"/>
            <a:ext cx="5762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23850" y="3068638"/>
            <a:ext cx="2592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Perlu perubahan batin yg radikal</a:t>
            </a: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>
            <a:off x="1331913" y="4292600"/>
            <a:ext cx="5762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496888" y="4941888"/>
            <a:ext cx="223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Lahir kembali lahir dari     air &amp; Roh</a:t>
            </a:r>
          </a:p>
        </p:txBody>
      </p:sp>
      <p:sp>
        <p:nvSpPr>
          <p:cNvPr id="155658" name="AutoShape 10"/>
          <p:cNvSpPr>
            <a:spLocks noChangeArrowheads="1"/>
          </p:cNvSpPr>
          <p:nvPr/>
        </p:nvSpPr>
        <p:spPr bwMode="auto">
          <a:xfrm>
            <a:off x="2987675" y="2998788"/>
            <a:ext cx="504825" cy="5746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3708400" y="304323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Hidup Baru</a:t>
            </a:r>
          </a:p>
        </p:txBody>
      </p:sp>
      <p:sp>
        <p:nvSpPr>
          <p:cNvPr id="155660" name="AutoShape 12"/>
          <p:cNvSpPr>
            <a:spLocks noChangeArrowheads="1"/>
          </p:cNvSpPr>
          <p:nvPr/>
        </p:nvSpPr>
        <p:spPr bwMode="auto">
          <a:xfrm>
            <a:off x="4283075" y="3716338"/>
            <a:ext cx="576263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3246438" y="4292600"/>
            <a:ext cx="2663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Berpusat pd Roh bukan daging</a:t>
            </a:r>
          </a:p>
        </p:txBody>
      </p:sp>
      <p:pic>
        <p:nvPicPr>
          <p:cNvPr id="155663" name="Picture 15" descr="CAHOL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565400"/>
            <a:ext cx="20145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155653" grpId="0"/>
      <p:bldP spid="155654" grpId="0" animBg="1"/>
      <p:bldP spid="155655" grpId="0"/>
      <p:bldP spid="155656" grpId="0" animBg="1"/>
      <p:bldP spid="155657" grpId="0"/>
      <p:bldP spid="155658" grpId="0" animBg="1"/>
      <p:bldP spid="155659" grpId="0"/>
      <p:bldP spid="155660" grpId="0" animBg="1"/>
      <p:bldP spid="15566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424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Kristen ITC" pitchFamily="66" charset="0"/>
              </a:rPr>
              <a:t>Perubahan</a:t>
            </a:r>
            <a:r>
              <a:rPr lang="en-US" sz="2800" dirty="0">
                <a:latin typeface="Kristen ITC" pitchFamily="66" charset="0"/>
              </a:rPr>
              <a:t> </a:t>
            </a:r>
            <a:r>
              <a:rPr lang="en-US" sz="2800" dirty="0" err="1">
                <a:latin typeface="Kristen ITC" pitchFamily="66" charset="0"/>
              </a:rPr>
              <a:t>ini</a:t>
            </a:r>
            <a:r>
              <a:rPr lang="en-US" sz="2800" dirty="0">
                <a:latin typeface="Kristen ITC" pitchFamily="66" charset="0"/>
              </a:rPr>
              <a:t> </a:t>
            </a:r>
            <a:r>
              <a:rPr lang="en-US" sz="2800" dirty="0" err="1">
                <a:latin typeface="Kristen ITC" pitchFamily="66" charset="0"/>
              </a:rPr>
              <a:t>disebut</a:t>
            </a:r>
            <a:r>
              <a:rPr lang="en-US" sz="2800" dirty="0">
                <a:latin typeface="Kristen ITC" pitchFamily="66" charset="0"/>
              </a:rPr>
              <a:t> </a:t>
            </a:r>
            <a:r>
              <a:rPr lang="en-US" sz="2800" dirty="0">
                <a:latin typeface="Kristen ITC" pitchFamily="66" charset="0"/>
                <a:sym typeface="Wingdings" pitchFamily="2" charset="2"/>
              </a:rPr>
              <a:t> PERTOBATAN</a:t>
            </a:r>
            <a:endParaRPr lang="en-US" sz="2800" dirty="0">
              <a:latin typeface="Kristen ITC" pitchFamily="66" charset="0"/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684213" y="1773238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Keinginan daging = permusuhan dg Allah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6911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Daging sendiri tidak jahat, tapi berpusat pada apa yg dilihat dan dirasakan.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539750" y="4508500"/>
            <a:ext cx="7848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Kristen ITC" pitchFamily="66" charset="0"/>
              </a:rPr>
              <a:t>Daging</a:t>
            </a:r>
            <a:r>
              <a:rPr lang="en-US" sz="2400" dirty="0">
                <a:latin typeface="Kristen ITC" pitchFamily="66" charset="0"/>
              </a:rPr>
              <a:t> = </a:t>
            </a:r>
            <a:r>
              <a:rPr lang="en-US" sz="2400" dirty="0" err="1">
                <a:latin typeface="Kristen ITC" pitchFamily="66" charset="0"/>
              </a:rPr>
              <a:t>keadaan</a:t>
            </a: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 err="1">
                <a:latin typeface="Kristen ITC" pitchFamily="66" charset="0"/>
              </a:rPr>
              <a:t>manusia</a:t>
            </a: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 err="1">
                <a:latin typeface="Kristen ITC" pitchFamily="66" charset="0"/>
              </a:rPr>
              <a:t>alami</a:t>
            </a:r>
            <a:r>
              <a:rPr lang="en-US" sz="2400" dirty="0">
                <a:latin typeface="Kristen ITC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Kristen ITC" pitchFamily="66" charset="0"/>
                <a:sym typeface="Wingdings" pitchFamily="2" charset="2"/>
              </a:rPr>
              <a:t> </a:t>
            </a:r>
            <a:r>
              <a:rPr lang="en-US" sz="2400" dirty="0" err="1">
                <a:latin typeface="Kristen ITC" pitchFamily="66" charset="0"/>
                <a:sym typeface="Wingdings" pitchFamily="2" charset="2"/>
              </a:rPr>
              <a:t>belum</a:t>
            </a:r>
            <a:r>
              <a:rPr lang="en-US" sz="2400" dirty="0">
                <a:latin typeface="Kristen ITC" pitchFamily="66" charset="0"/>
                <a:sym typeface="Wingdings" pitchFamily="2" charset="2"/>
              </a:rPr>
              <a:t> </a:t>
            </a:r>
            <a:r>
              <a:rPr lang="en-US" sz="2400" dirty="0" err="1">
                <a:latin typeface="Kristen ITC" pitchFamily="66" charset="0"/>
                <a:sym typeface="Wingdings" pitchFamily="2" charset="2"/>
              </a:rPr>
              <a:t>diubah</a:t>
            </a:r>
            <a:r>
              <a:rPr lang="en-US" sz="2400" dirty="0">
                <a:latin typeface="Kristen ITC" pitchFamily="66" charset="0"/>
                <a:sym typeface="Wingdings" pitchFamily="2" charset="2"/>
              </a:rPr>
              <a:t> oleh Kasih </a:t>
            </a:r>
            <a:r>
              <a:rPr lang="en-US" sz="2400" dirty="0" err="1">
                <a:latin typeface="Kristen ITC" pitchFamily="66" charset="0"/>
                <a:sym typeface="Wingdings" pitchFamily="2" charset="2"/>
              </a:rPr>
              <a:t>Karunia</a:t>
            </a:r>
            <a:r>
              <a:rPr lang="en-US" sz="2400" dirty="0">
                <a:latin typeface="Kristen ITC" pitchFamily="66" charset="0"/>
                <a:sym typeface="Wingdings" pitchFamily="2" charset="2"/>
              </a:rPr>
              <a:t> Allah</a:t>
            </a:r>
            <a:endParaRPr lang="en-US" sz="2400" dirty="0">
              <a:latin typeface="Kristen ITC" pitchFamily="66" charset="0"/>
            </a:endParaRPr>
          </a:p>
        </p:txBody>
      </p:sp>
      <p:sp>
        <p:nvSpPr>
          <p:cNvPr id="47110" name="AutoShape 11"/>
          <p:cNvSpPr>
            <a:spLocks noChangeArrowheads="1"/>
          </p:cNvSpPr>
          <p:nvPr/>
        </p:nvSpPr>
        <p:spPr bwMode="auto">
          <a:xfrm>
            <a:off x="3924300" y="2420938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id-ID"/>
          </a:p>
        </p:txBody>
      </p:sp>
      <p:sp>
        <p:nvSpPr>
          <p:cNvPr id="47111" name="AutoShape 11"/>
          <p:cNvSpPr>
            <a:spLocks noChangeArrowheads="1"/>
          </p:cNvSpPr>
          <p:nvPr/>
        </p:nvSpPr>
        <p:spPr bwMode="auto">
          <a:xfrm>
            <a:off x="3995738" y="3933825"/>
            <a:ext cx="4318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id-ID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DDBB542-6DD8-456B-904F-0234CBC33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78" y="574675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Gal 5 : 16 - 26</a:t>
            </a:r>
            <a:endParaRPr lang="en-US" sz="2400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/>
      <p:bldP spid="156677" grpId="0"/>
      <p:bldP spid="156678" grpId="0"/>
      <p:bldP spid="15667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87412"/>
            <a:ext cx="6419056" cy="778098"/>
          </a:xfrm>
          <a:noFill/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Kristen ITC" pitchFamily="66" charset="0"/>
              </a:rPr>
              <a:t>PENDAHULUAN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3195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Salah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Evangelisasi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MEMPERSEMPIT arti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Penginjilan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pc="3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Pewartaan</a:t>
            </a:r>
            <a:r>
              <a:rPr lang="en-US" sz="24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spc="3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Kabar</a:t>
            </a:r>
            <a:r>
              <a:rPr lang="en-US" sz="24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3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4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= </a:t>
            </a:r>
            <a:r>
              <a:rPr lang="en-US" sz="2400" spc="3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4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3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Kekal</a:t>
            </a:r>
            <a:r>
              <a:rPr lang="en-US" sz="24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kekal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pewartaan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kabar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Yesus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datang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dunia </a:t>
            </a:r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diutus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mewartakan</a:t>
            </a:r>
            <a:r>
              <a:rPr lang="en-US" sz="24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“Kerajaan Allah” (</a:t>
            </a:r>
            <a:r>
              <a:rPr lang="en-US" sz="2400" spc="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</a:t>
            </a:r>
            <a:r>
              <a:rPr lang="en-US" sz="24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43)  dan </a:t>
            </a:r>
            <a:r>
              <a:rPr lang="en-US" sz="2400" spc="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memberitakan</a:t>
            </a:r>
            <a:r>
              <a:rPr lang="en-US" sz="24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endParaRPr lang="en-US" sz="2400" spc="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 </a:t>
            </a:r>
            <a:r>
              <a:rPr lang="en-US" sz="2400" spc="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4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Yesus</a:t>
            </a:r>
            <a:r>
              <a:rPr lang="en-US" sz="24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sz="24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400" spc="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4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mewartakan</a:t>
            </a:r>
            <a:r>
              <a:rPr lang="en-US" sz="24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Injil</a:t>
            </a:r>
            <a:r>
              <a:rPr lang="en-US" sz="24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Kerajaan Allah dan </a:t>
            </a:r>
            <a:r>
              <a:rPr lang="en-US" sz="2400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endParaRPr lang="en-US" sz="2400" spc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Kerajaan Allah dan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dipahami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endParaRPr lang="en-US" sz="2400" spc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0A89218B-198C-4EA7-89D4-2416F61EE3BF}"/>
              </a:ext>
            </a:extLst>
          </p:cNvPr>
          <p:cNvSpPr txBox="1">
            <a:spLocks/>
          </p:cNvSpPr>
          <p:nvPr/>
        </p:nvSpPr>
        <p:spPr>
          <a:xfrm>
            <a:off x="1983965" y="5589240"/>
            <a:ext cx="5987008" cy="1080120"/>
          </a:xfrm>
          <a:prstGeom prst="rect">
            <a:avLst/>
          </a:prstGeom>
          <a:solidFill>
            <a:srgbClr val="FFFF00"/>
          </a:solidFill>
          <a:ln w="24130" cmpd="sng">
            <a:solidFill>
              <a:srgbClr val="000000"/>
            </a:solidFill>
            <a:prstDash val="solid"/>
          </a:ln>
        </p:spPr>
        <p:txBody>
          <a:bodyPr vert="horz" lIns="0" tIns="130175" rIns="0" bIns="0" rtlCol="0" anchor="t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Bauhaus 93" pitchFamily="8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Bauhaus 93" pitchFamily="82" charset="0"/>
                <a:ea typeface="+mn-ea"/>
                <a:cs typeface="+mn-cs"/>
              </a:defRPr>
            </a:lvl9pPr>
          </a:lstStyle>
          <a:p>
            <a:pPr marL="45720">
              <a:lnSpc>
                <a:spcPts val="3000"/>
              </a:lnSpc>
              <a:spcAft>
                <a:spcPts val="735"/>
              </a:spcAft>
            </a:pPr>
            <a:r>
              <a:rPr lang="en-US" sz="2800" spc="15" dirty="0" err="1">
                <a:solidFill>
                  <a:srgbClr val="FF0000"/>
                </a:solidFill>
                <a:latin typeface="Arial" panose="22635452340000000000" pitchFamily="2"/>
              </a:rPr>
              <a:t>Kabar</a:t>
            </a:r>
            <a:r>
              <a:rPr lang="en-US" sz="2800" spc="15" dirty="0">
                <a:solidFill>
                  <a:srgbClr val="FF0000"/>
                </a:solidFill>
                <a:latin typeface="Arial" panose="22635452340000000000" pitchFamily="2"/>
              </a:rPr>
              <a:t> </a:t>
            </a:r>
            <a:r>
              <a:rPr lang="en-US" sz="2800" spc="15" dirty="0" err="1">
                <a:solidFill>
                  <a:srgbClr val="FF0000"/>
                </a:solidFill>
                <a:latin typeface="Arial" panose="22635452340000000000" pitchFamily="2"/>
              </a:rPr>
              <a:t>gembira</a:t>
            </a:r>
            <a:r>
              <a:rPr lang="en-US" sz="2800" spc="15" dirty="0">
                <a:solidFill>
                  <a:srgbClr val="FF0000"/>
                </a:solidFill>
                <a:latin typeface="Arial" panose="22635452340000000000" pitchFamily="2"/>
              </a:rPr>
              <a:t> yang </a:t>
            </a:r>
            <a:r>
              <a:rPr lang="en-US" sz="2800" spc="15" dirty="0" err="1">
                <a:solidFill>
                  <a:srgbClr val="FF0000"/>
                </a:solidFill>
                <a:latin typeface="Arial" panose="22635452340000000000" pitchFamily="2"/>
              </a:rPr>
              <a:t>diwartakan</a:t>
            </a:r>
            <a:r>
              <a:rPr lang="en-US" sz="2800" spc="15" dirty="0">
                <a:solidFill>
                  <a:srgbClr val="FF0000"/>
                </a:solidFill>
                <a:latin typeface="Arial" panose="22635452340000000000" pitchFamily="2"/>
              </a:rPr>
              <a:t> </a:t>
            </a:r>
          </a:p>
          <a:p>
            <a:pPr marL="45720" algn="ctr">
              <a:lnSpc>
                <a:spcPts val="3000"/>
              </a:lnSpc>
              <a:spcAft>
                <a:spcPts val="735"/>
              </a:spcAft>
            </a:pPr>
            <a:r>
              <a:rPr lang="en-US" sz="2800" spc="15" dirty="0">
                <a:solidFill>
                  <a:srgbClr val="FF0000"/>
                </a:solidFill>
                <a:latin typeface="Arial" panose="22635452340000000000" pitchFamily="2"/>
              </a:rPr>
              <a:t>= Kerajaan Allah dan </a:t>
            </a:r>
            <a:r>
              <a:rPr lang="en-US" sz="2800" spc="15" dirty="0" err="1">
                <a:solidFill>
                  <a:srgbClr val="FF0000"/>
                </a:solidFill>
                <a:latin typeface="Arial" panose="22635452340000000000" pitchFamily="2"/>
              </a:rPr>
              <a:t>Keselamatan</a:t>
            </a:r>
            <a:endParaRPr lang="en-US" sz="2800" spc="15" dirty="0">
              <a:solidFill>
                <a:srgbClr val="FF0000"/>
              </a:solidFill>
              <a:latin typeface="Arial" panose="22635452340000000000" pitchFamily="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489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Kata Paulus,  Rom 3:23-24 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95288" y="765175"/>
            <a:ext cx="460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Penggabungan daging &amp; dosa</a:t>
            </a:r>
          </a:p>
        </p:txBody>
      </p:sp>
      <p:sp>
        <p:nvSpPr>
          <p:cNvPr id="157702" name="AutoShape 6"/>
          <p:cNvSpPr>
            <a:spLocks noChangeArrowheads="1"/>
          </p:cNvSpPr>
          <p:nvPr/>
        </p:nvSpPr>
        <p:spPr bwMode="auto">
          <a:xfrm>
            <a:off x="2122488" y="1268413"/>
            <a:ext cx="7207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258888" y="1700213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kuasa pribadi</a:t>
            </a:r>
          </a:p>
        </p:txBody>
      </p:sp>
      <p:sp>
        <p:nvSpPr>
          <p:cNvPr id="157704" name="AutoShape 8"/>
          <p:cNvSpPr>
            <a:spLocks noChangeArrowheads="1"/>
          </p:cNvSpPr>
          <p:nvPr/>
        </p:nvSpPr>
        <p:spPr bwMode="auto">
          <a:xfrm>
            <a:off x="2124075" y="2205038"/>
            <a:ext cx="7207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971550" y="2565400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menguasai daging</a:t>
            </a:r>
          </a:p>
        </p:txBody>
      </p:sp>
      <p:sp>
        <p:nvSpPr>
          <p:cNvPr id="157706" name="AutoShape 10"/>
          <p:cNvSpPr>
            <a:spLocks noChangeArrowheads="1"/>
          </p:cNvSpPr>
          <p:nvPr/>
        </p:nvSpPr>
        <p:spPr bwMode="auto">
          <a:xfrm>
            <a:off x="2051050" y="3213100"/>
            <a:ext cx="72072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900113" y="3644900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membuahi daging</a:t>
            </a:r>
          </a:p>
        </p:txBody>
      </p:sp>
      <p:sp>
        <p:nvSpPr>
          <p:cNvPr id="157708" name="AutoShape 12"/>
          <p:cNvSpPr>
            <a:spLocks noChangeArrowheads="1"/>
          </p:cNvSpPr>
          <p:nvPr/>
        </p:nvSpPr>
        <p:spPr bwMode="auto">
          <a:xfrm>
            <a:off x="1763713" y="4292600"/>
            <a:ext cx="72072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971550" y="4724400"/>
            <a:ext cx="2663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dg rangsangan-2 yg berdosa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4643438" y="4508500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tujuannya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 kebobrokan    	        kematian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57711" name="AutoShape 15"/>
          <p:cNvSpPr>
            <a:spLocks noChangeArrowheads="1"/>
          </p:cNvSpPr>
          <p:nvPr/>
        </p:nvSpPr>
        <p:spPr bwMode="auto">
          <a:xfrm>
            <a:off x="3924300" y="4508500"/>
            <a:ext cx="504825" cy="5762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7712" name="AutoShape 16"/>
          <p:cNvSpPr>
            <a:spLocks/>
          </p:cNvSpPr>
          <p:nvPr/>
        </p:nvSpPr>
        <p:spPr bwMode="auto">
          <a:xfrm rot="5400000">
            <a:off x="7452519" y="4652169"/>
            <a:ext cx="144462" cy="1873250"/>
          </a:xfrm>
          <a:prstGeom prst="rightBrace">
            <a:avLst>
              <a:gd name="adj1" fmla="val 108059"/>
              <a:gd name="adj2" fmla="val 49185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d-ID" sz="240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6516688" y="5805488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Upah dosa</a:t>
            </a:r>
          </a:p>
        </p:txBody>
      </p:sp>
      <p:pic>
        <p:nvPicPr>
          <p:cNvPr id="157715" name="Picture 19" descr="CAPEO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908050"/>
            <a:ext cx="1987550" cy="3213100"/>
          </a:xfrm>
          <a:prstGeom prst="rect">
            <a:avLst/>
          </a:prstGeom>
          <a:noFill/>
          <a:effectLst>
            <a:outerShdw dist="35921" dir="135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7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/>
      <p:bldP spid="157702" grpId="0" animBg="1"/>
      <p:bldP spid="157703" grpId="0"/>
      <p:bldP spid="157704" grpId="0" animBg="1"/>
      <p:bldP spid="157705" grpId="0"/>
      <p:bldP spid="157706" grpId="0" animBg="1"/>
      <p:bldP spid="157707" grpId="0"/>
      <p:bldP spid="157708" grpId="0" animBg="1"/>
      <p:bldP spid="157709" grpId="0"/>
      <p:bldP spid="157710" grpId="0"/>
      <p:bldP spid="157711" grpId="0" animBg="1"/>
      <p:bldP spid="157712" grpId="0" animBg="1"/>
      <p:bldP spid="1577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95288" y="379413"/>
            <a:ext cx="83534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>
                <a:latin typeface="Kristen ITC" pitchFamily="66" charset="0"/>
              </a:rPr>
              <a:t>Kita yg berdosa </a:t>
            </a:r>
            <a:r>
              <a:rPr lang="en-US" sz="2800">
                <a:latin typeface="Kristen ITC" pitchFamily="66" charset="0"/>
                <a:sym typeface="Wingdings" pitchFamily="2" charset="2"/>
              </a:rPr>
              <a:t> dibenarkan dg cuma-Cuma</a:t>
            </a:r>
          </a:p>
          <a:p>
            <a:pPr algn="r">
              <a:spcBef>
                <a:spcPct val="50000"/>
              </a:spcBef>
            </a:pPr>
            <a:r>
              <a:rPr lang="en-US" sz="2800">
                <a:latin typeface="Kozuka Gothic Pro B" pitchFamily="34" charset="-128"/>
                <a:ea typeface="Kozuka Gothic Pro B" pitchFamily="34" charset="-128"/>
                <a:sym typeface="Wingdings" pitchFamily="2" charset="2"/>
              </a:rPr>
              <a:t>→</a:t>
            </a:r>
            <a:r>
              <a:rPr lang="en-US" sz="2800">
                <a:latin typeface="Kristen ITC" pitchFamily="66" charset="0"/>
                <a:ea typeface="Kozuka Gothic Pro B" pitchFamily="34" charset="-128"/>
                <a:sym typeface="Wingdings" pitchFamily="2" charset="2"/>
              </a:rPr>
              <a:t> karena penebusan Kristus</a:t>
            </a:r>
            <a:endParaRPr lang="en-US" sz="280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755650" y="1989138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>
                <a:latin typeface="Kristen ITC" pitchFamily="66" charset="0"/>
              </a:rPr>
              <a:t>Kristus mengambil rupa daging</a:t>
            </a:r>
          </a:p>
          <a:p>
            <a:pPr algn="r">
              <a:spcBef>
                <a:spcPct val="50000"/>
              </a:spcBef>
            </a:pPr>
            <a:r>
              <a:rPr lang="en-US" sz="2800">
                <a:latin typeface="Kozuka Gothic Pro B" pitchFamily="34" charset="-128"/>
                <a:ea typeface="Kozuka Gothic Pro B" pitchFamily="34" charset="-128"/>
              </a:rPr>
              <a:t>→</a:t>
            </a:r>
            <a:r>
              <a:rPr lang="en-US" sz="2800">
                <a:latin typeface="Kristen ITC" pitchFamily="66" charset="0"/>
                <a:ea typeface="Kozuka Gothic Pro B" pitchFamily="34" charset="-128"/>
              </a:rPr>
              <a:t> serupa dengan kita, tapi tanpa dosa</a:t>
            </a:r>
          </a:p>
          <a:p>
            <a:pPr algn="r">
              <a:spcBef>
                <a:spcPct val="50000"/>
              </a:spcBef>
            </a:pPr>
            <a:r>
              <a:rPr lang="en-US" sz="2800">
                <a:latin typeface="Kozuka Gothic Pro B" pitchFamily="34" charset="-128"/>
                <a:ea typeface="Kozuka Gothic Pro B" pitchFamily="34" charset="-128"/>
              </a:rPr>
              <a:t>→ </a:t>
            </a:r>
            <a:r>
              <a:rPr lang="en-US" sz="2800">
                <a:latin typeface="Kristen ITC" pitchFamily="66" charset="0"/>
                <a:ea typeface="Kozuka Gothic Pro B" pitchFamily="34" charset="-128"/>
              </a:rPr>
              <a:t>dalam kedaginganNya, Ia menang atas dosa</a:t>
            </a:r>
            <a:endParaRPr lang="en-US" sz="280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4140200" y="458152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Kristen ITC" pitchFamily="66" charset="0"/>
              </a:rPr>
              <a:t>Rm 8 : 1 - 4</a:t>
            </a:r>
          </a:p>
        </p:txBody>
      </p:sp>
      <p:pic>
        <p:nvPicPr>
          <p:cNvPr id="49157" name="Picture 10" descr="CTY0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860800"/>
            <a:ext cx="36004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6" grpId="0"/>
      <p:bldP spid="1587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3313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Karena kematian &amp; kebangkitan Kristus</a:t>
            </a:r>
          </a:p>
        </p:txBody>
      </p:sp>
      <p:sp>
        <p:nvSpPr>
          <p:cNvPr id="159749" name="AutoShape 5"/>
          <p:cNvSpPr>
            <a:spLocks noChangeArrowheads="1"/>
          </p:cNvSpPr>
          <p:nvPr/>
        </p:nvSpPr>
        <p:spPr bwMode="auto">
          <a:xfrm>
            <a:off x="2124075" y="1773238"/>
            <a:ext cx="6477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971550" y="2349500"/>
            <a:ext cx="2952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Kita tidak dikuasai dosa lagi</a:t>
            </a:r>
          </a:p>
        </p:txBody>
      </p:sp>
      <p:sp>
        <p:nvSpPr>
          <p:cNvPr id="159751" name="AutoShape 7"/>
          <p:cNvSpPr>
            <a:spLocks noChangeArrowheads="1"/>
          </p:cNvSpPr>
          <p:nvPr/>
        </p:nvSpPr>
        <p:spPr bwMode="auto">
          <a:xfrm>
            <a:off x="2124075" y="3429000"/>
            <a:ext cx="7207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900113" y="4149725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Kristen ITC" pitchFamily="66" charset="0"/>
              </a:rPr>
              <a:t>Hidup dalam Roh</a:t>
            </a: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1690688" y="5084763"/>
            <a:ext cx="280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Kristen ITC" pitchFamily="66" charset="0"/>
              </a:rPr>
              <a:t>Rm 8 : 9</a:t>
            </a:r>
          </a:p>
        </p:txBody>
      </p:sp>
      <p:pic>
        <p:nvPicPr>
          <p:cNvPr id="50184" name="Picture 10" descr="CAPEO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620713"/>
            <a:ext cx="31686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  <p:bldP spid="159749" grpId="0" animBg="1"/>
      <p:bldP spid="159750" grpId="0"/>
      <p:bldP spid="159751" grpId="0" animBg="1"/>
      <p:bldP spid="159752" grpId="0"/>
      <p:bldP spid="1597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Jesus 02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756" y="836612"/>
            <a:ext cx="7165999" cy="481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69850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id-ID" sz="3600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Kristen ITC"/>
              </a:rPr>
              <a:t>KERAJAAN  ALLAH</a:t>
            </a:r>
          </a:p>
        </p:txBody>
      </p:sp>
      <p:sp>
        <p:nvSpPr>
          <p:cNvPr id="4" name="Text Box 19">
            <a:extLst>
              <a:ext uri="{FF2B5EF4-FFF2-40B4-BE49-F238E27FC236}">
                <a16:creationId xmlns:a16="http://schemas.microsoft.com/office/drawing/2014/main" id="{5BCF8782-0422-4CA9-A7EA-B39530818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589240"/>
            <a:ext cx="8352928" cy="11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dirty="0" err="1">
                <a:latin typeface="Kristen ITC" pitchFamily="66" charset="0"/>
              </a:rPr>
              <a:t>Luk</a:t>
            </a:r>
            <a:r>
              <a:rPr lang="en-US" sz="2400" dirty="0">
                <a:latin typeface="Kristen ITC" pitchFamily="66" charset="0"/>
              </a:rPr>
              <a:t> 4: 43   -  </a:t>
            </a:r>
            <a:r>
              <a:rPr lang="en-US" sz="2400" dirty="0" err="1">
                <a:latin typeface="Kristen ITC" pitchFamily="66" charset="0"/>
              </a:rPr>
              <a:t>Aku</a:t>
            </a: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 err="1">
                <a:latin typeface="Kristen ITC" pitchFamily="66" charset="0"/>
              </a:rPr>
              <a:t>harus</a:t>
            </a: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 err="1">
                <a:latin typeface="Kristen ITC" pitchFamily="66" charset="0"/>
              </a:rPr>
              <a:t>memberitakan</a:t>
            </a: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 err="1">
                <a:latin typeface="Kristen ITC" pitchFamily="66" charset="0"/>
              </a:rPr>
              <a:t>Injil</a:t>
            </a:r>
            <a:r>
              <a:rPr lang="en-US" sz="2400" dirty="0">
                <a:latin typeface="Kristen ITC" pitchFamily="66" charset="0"/>
              </a:rPr>
              <a:t> Kerajaan Allah, </a:t>
            </a:r>
            <a:r>
              <a:rPr lang="en-US" sz="2400" dirty="0" err="1">
                <a:latin typeface="Kristen ITC" pitchFamily="66" charset="0"/>
              </a:rPr>
              <a:t>sebab</a:t>
            </a: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 err="1">
                <a:latin typeface="Kristen ITC" pitchFamily="66" charset="0"/>
              </a:rPr>
              <a:t>untuk</a:t>
            </a: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 err="1">
                <a:latin typeface="Kristen ITC" pitchFamily="66" charset="0"/>
              </a:rPr>
              <a:t>itulah</a:t>
            </a: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 err="1">
                <a:latin typeface="Kristen ITC" pitchFamily="66" charset="0"/>
              </a:rPr>
              <a:t>aku</a:t>
            </a: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 err="1">
                <a:latin typeface="Kristen ITC" pitchFamily="66" charset="0"/>
              </a:rPr>
              <a:t>diutus</a:t>
            </a:r>
            <a:r>
              <a:rPr lang="en-US" sz="2400" dirty="0">
                <a:latin typeface="Kristen ITC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208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F50B2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C00000"/>
                </a:solidFill>
                <a:latin typeface="Kristen ITC" pitchFamily="66" charset="0"/>
              </a:rPr>
              <a:t>Menurut PERJANJIAN LAMA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539750" y="10525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lphaLcPeriod"/>
              <a:defRPr/>
            </a:pP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>
                <a:latin typeface="Kristen ITC" pitchFamily="66" charset="0"/>
              </a:rPr>
              <a:t>ALLAH </a:t>
            </a:r>
            <a:r>
              <a:rPr lang="en-US" sz="2400" b="0" dirty="0">
                <a:latin typeface="Kristen ITC" pitchFamily="66" charset="0"/>
                <a:sym typeface="Wingdings" pitchFamily="2" charset="2"/>
              </a:rPr>
              <a:t> PENCIPTA </a:t>
            </a:r>
            <a:r>
              <a:rPr lang="en-US" sz="2400" b="0" dirty="0" err="1">
                <a:latin typeface="Kristen ITC" pitchFamily="66" charset="0"/>
                <a:sym typeface="Wingdings" pitchFamily="2" charset="2"/>
              </a:rPr>
              <a:t>segala</a:t>
            </a:r>
            <a:r>
              <a:rPr lang="en-US" sz="2400" b="0" dirty="0">
                <a:latin typeface="Kristen ITC" pitchFamily="66" charset="0"/>
                <a:sym typeface="Wingdings" pitchFamily="2" charset="2"/>
              </a:rPr>
              <a:t> </a:t>
            </a:r>
            <a:r>
              <a:rPr lang="en-US" sz="2400" b="0" dirty="0" err="1">
                <a:latin typeface="Kristen ITC" pitchFamily="66" charset="0"/>
                <a:sym typeface="Wingdings" pitchFamily="2" charset="2"/>
              </a:rPr>
              <a:t>sesuatu</a:t>
            </a:r>
            <a:r>
              <a:rPr lang="en-US" sz="2400" b="0" dirty="0">
                <a:latin typeface="Kristen ITC" pitchFamily="66" charset="0"/>
                <a:sym typeface="Wingdings" pitchFamily="2" charset="2"/>
              </a:rPr>
              <a:t>.</a:t>
            </a:r>
            <a:endParaRPr lang="en-US" sz="2400" b="0" dirty="0">
              <a:latin typeface="Kristen ITC" pitchFamily="66" charset="0"/>
            </a:endParaRP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Kristen ITC" pitchFamily="66" charset="0"/>
              </a:rPr>
              <a:t>ALLAH </a:t>
            </a:r>
            <a:r>
              <a:rPr lang="en-US" sz="2400" dirty="0">
                <a:latin typeface="Kristen ITC" pitchFamily="66" charset="0"/>
                <a:sym typeface="Wingdings" pitchFamily="2" charset="2"/>
              </a:rPr>
              <a:t>= TUHAN  </a:t>
            </a:r>
            <a:r>
              <a:rPr lang="en-US" sz="2400" dirty="0" err="1">
                <a:latin typeface="Kristen ITC" pitchFamily="66" charset="0"/>
                <a:sym typeface="Wingdings" pitchFamily="2" charset="2"/>
              </a:rPr>
              <a:t>Pemimpin</a:t>
            </a:r>
            <a:r>
              <a:rPr lang="en-US" sz="2400" dirty="0">
                <a:latin typeface="Kristen ITC" pitchFamily="66" charset="0"/>
                <a:sym typeface="Wingdings" pitchFamily="2" charset="2"/>
              </a:rPr>
              <a:t> / </a:t>
            </a:r>
            <a:r>
              <a:rPr lang="en-US" sz="2400" dirty="0" err="1">
                <a:latin typeface="Kristen ITC" pitchFamily="66" charset="0"/>
                <a:sym typeface="Wingdings" pitchFamily="2" charset="2"/>
              </a:rPr>
              <a:t>Kepala</a:t>
            </a:r>
            <a:r>
              <a:rPr lang="en-US" sz="2400" dirty="0">
                <a:latin typeface="Arial" charset="0"/>
                <a:sym typeface="Wingdings" pitchFamily="2" charset="2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1331913" y="2276475"/>
            <a:ext cx="7127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Kristen ITC" pitchFamily="66" charset="0"/>
              </a:rPr>
              <a:t>Semua</a:t>
            </a: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 err="1">
                <a:latin typeface="Kristen ITC" pitchFamily="66" charset="0"/>
              </a:rPr>
              <a:t>Ciptaan</a:t>
            </a: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>
                <a:latin typeface="Kristen ITC" pitchFamily="66" charset="0"/>
                <a:sym typeface="Wingdings" pitchFamily="2" charset="2"/>
              </a:rPr>
              <a:t> Kerajaan Allah.   				       Kerajaan Universal.</a:t>
            </a:r>
            <a:endParaRPr lang="en-US" sz="2400" dirty="0">
              <a:latin typeface="Kristen ITC" pitchFamily="66" charset="0"/>
            </a:endParaRPr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4068763" y="3284538"/>
            <a:ext cx="34559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Kristen ITC" pitchFamily="66" charset="0"/>
              </a:rPr>
              <a:t>Mzr</a:t>
            </a:r>
            <a:r>
              <a:rPr lang="en-US" dirty="0">
                <a:latin typeface="Kristen ITC" pitchFamily="66" charset="0"/>
              </a:rPr>
              <a:t> 103 : 19   ; 1 Taw 29 : 11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latin typeface="Kristen ITC" pitchFamily="66" charset="0"/>
              </a:rPr>
              <a:t>Kej</a:t>
            </a:r>
            <a:r>
              <a:rPr lang="en-US" dirty="0">
                <a:latin typeface="Kristen ITC" pitchFamily="66" charset="0"/>
              </a:rPr>
              <a:t> 1 : 26     ;  Sir 17 : 1 - 3</a:t>
            </a:r>
          </a:p>
        </p:txBody>
      </p:sp>
      <p:pic>
        <p:nvPicPr>
          <p:cNvPr id="120853" name="Picture 21" descr="NATU04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852738"/>
            <a:ext cx="30162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54" name="Picture 22" descr="NATU05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284538"/>
            <a:ext cx="21605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56" name="Picture 24" descr="BSOCR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254500"/>
            <a:ext cx="19367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57" name="Picture 25" descr="BSOCR0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4221163"/>
            <a:ext cx="161448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58" name="Picture 26" descr="BSOCR0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516688" y="4581525"/>
            <a:ext cx="14001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9" grpId="0"/>
      <p:bldP spid="120850" grpId="0"/>
      <p:bldP spid="120851" grpId="0"/>
      <p:bldP spid="1208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539750" y="549275"/>
            <a:ext cx="7777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200" dirty="0">
                <a:solidFill>
                  <a:srgbClr val="C00000"/>
                </a:solidFill>
                <a:latin typeface="Kristen ITC" pitchFamily="66" charset="0"/>
              </a:rPr>
              <a:t>b. </a:t>
            </a:r>
            <a:r>
              <a:rPr lang="en-US" sz="3200" dirty="0" err="1">
                <a:solidFill>
                  <a:srgbClr val="C00000"/>
                </a:solidFill>
                <a:latin typeface="Kristen ITC" pitchFamily="66" charset="0"/>
              </a:rPr>
              <a:t>Disamping</a:t>
            </a:r>
            <a:r>
              <a:rPr lang="en-US" sz="3200" dirty="0">
                <a:solidFill>
                  <a:srgbClr val="C00000"/>
                </a:solidFill>
                <a:latin typeface="Kristen ITC" pitchFamily="66" charset="0"/>
              </a:rPr>
              <a:t> Kerajaan Universal 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563938" y="1989138"/>
            <a:ext cx="475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Kristen ITC" pitchFamily="66" charset="0"/>
                <a:sym typeface="Wingdings" pitchFamily="2" charset="2"/>
              </a:rPr>
              <a:t> Allah memilih ISRAEL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3635375" y="2781300"/>
            <a:ext cx="4897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 ISRAEL = Kerajaan Allah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3708400" y="3500438"/>
            <a:ext cx="49688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Kristen ITC" pitchFamily="66" charset="0"/>
                <a:sym typeface="Wingdings" pitchFamily="2" charset="2"/>
              </a:rPr>
              <a:t> Orang Yahudi  Kerajaan Allah istimewa</a:t>
            </a:r>
            <a:endParaRPr lang="en-US" sz="2600">
              <a:latin typeface="Kristen ITC" pitchFamily="66" charset="0"/>
            </a:endParaRP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3995738" y="4581525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50B21"/>
                </a:solidFill>
                <a:latin typeface="Kristen ITC" pitchFamily="66" charset="0"/>
              </a:rPr>
              <a:t>Kel 19 : 5 – 6</a:t>
            </a:r>
          </a:p>
        </p:txBody>
      </p:sp>
      <p:pic>
        <p:nvPicPr>
          <p:cNvPr id="121868" name="Picture 12" descr="BSODI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27368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/>
      <p:bldP spid="121865" grpId="0"/>
      <p:bldP spid="121866" grpId="0"/>
      <p:bldP spid="1218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3" name="Picture 13" descr="BSOJO0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500438"/>
            <a:ext cx="35433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7991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C00000"/>
                </a:solidFill>
                <a:latin typeface="Kristen ITC" pitchFamily="66" charset="0"/>
              </a:rPr>
              <a:t>Umat pilihan </a:t>
            </a:r>
            <a:r>
              <a:rPr lang="en-US" sz="3200">
                <a:solidFill>
                  <a:srgbClr val="C00000"/>
                </a:solidFill>
                <a:latin typeface="Kristen ITC" pitchFamily="66" charset="0"/>
                <a:sym typeface="Wingdings" pitchFamily="2" charset="2"/>
              </a:rPr>
              <a:t> menuntut raja</a:t>
            </a:r>
            <a:endParaRPr lang="en-US" sz="3200">
              <a:solidFill>
                <a:srgbClr val="C00000"/>
              </a:solidFill>
              <a:latin typeface="Kristen ITC" pitchFamily="66" charset="0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187450" y="981075"/>
            <a:ext cx="705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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menolak Allah sebagai RAJA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1187450" y="1484313"/>
            <a:ext cx="705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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Allah memberikan raja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1116013" y="1989138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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Tahta Kerajaan tetap milik Allah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116013" y="2492375"/>
            <a:ext cx="727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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Tahta Kerajaan Yahweh atas Israel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3203575" y="30686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  <a:latin typeface="Kristen ITC" pitchFamily="66" charset="0"/>
              </a:rPr>
              <a:t>1 Sam 8 : 7</a:t>
            </a:r>
          </a:p>
        </p:txBody>
      </p:sp>
      <p:pic>
        <p:nvPicPr>
          <p:cNvPr id="122890" name="Picture 10" descr="BSNBE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16338"/>
            <a:ext cx="4032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1" name="Picture 11" descr="BSNBE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644900"/>
            <a:ext cx="1295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2" name="Picture 12" descr="BSNBI0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667625" y="3716338"/>
            <a:ext cx="995363" cy="2808287"/>
          </a:xfrm>
          <a:prstGeom prst="rect">
            <a:avLst/>
          </a:prstGeom>
          <a:noFill/>
          <a:effectLst>
            <a:outerShdw dist="74053" dir="18057825" algn="ctr" rotWithShape="0">
              <a:srgbClr val="FFFF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  <p:bldP spid="1228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7343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>
                <a:solidFill>
                  <a:srgbClr val="C00000"/>
                </a:solidFill>
                <a:latin typeface="Kristen ITC" pitchFamily="66" charset="0"/>
              </a:rPr>
              <a:t>Hubungan RAJA </a:t>
            </a:r>
            <a:r>
              <a:rPr lang="en-US" sz="3000">
                <a:solidFill>
                  <a:srgbClr val="C00000"/>
                </a:solidFill>
                <a:latin typeface="Kristen ITC" pitchFamily="66" charset="0"/>
                <a:sym typeface="Wingdings" pitchFamily="2" charset="2"/>
              </a:rPr>
              <a:t> raja dan Israel.</a:t>
            </a:r>
            <a:endParaRPr lang="en-US" sz="3000">
              <a:solidFill>
                <a:srgbClr val="C00000"/>
              </a:solidFill>
              <a:latin typeface="Kristen ITC" pitchFamily="66" charset="0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755650" y="1412875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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Lewat Nabi Natan, hubungan Allah  raja Daud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900113" y="2349500"/>
            <a:ext cx="7056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400">
                <a:latin typeface="Kristen ITC" pitchFamily="66" charset="0"/>
                <a:sym typeface="Wingdings" pitchFamily="2" charset="2"/>
              </a:rPr>
              <a:t>Teguran Allah, lewat hukuman pada raja-raja &amp; bangsa-bangsa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2484438" y="3500438"/>
            <a:ext cx="36718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  <a:sym typeface="Wingdings" pitchFamily="2" charset="2"/>
              </a:rPr>
              <a:t> </a:t>
            </a:r>
            <a:r>
              <a:rPr lang="en-US" sz="2400">
                <a:latin typeface="Kristen ITC" pitchFamily="66" charset="0"/>
                <a:sym typeface="Wingdings" pitchFamily="2" charset="2"/>
              </a:rPr>
              <a:t>Terutama pembuangan bangsa terpilih</a:t>
            </a:r>
            <a:endParaRPr lang="en-US" sz="2400">
              <a:latin typeface="Kristen ITC" pitchFamily="66" charset="0"/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4500563" y="508476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2060"/>
                </a:solidFill>
                <a:latin typeface="Kristen ITC" pitchFamily="66" charset="0"/>
              </a:rPr>
              <a:t>2 Sam 7 : 14</a:t>
            </a:r>
          </a:p>
        </p:txBody>
      </p:sp>
      <p:pic>
        <p:nvPicPr>
          <p:cNvPr id="123918" name="Picture 14" descr="BSNGE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57563"/>
            <a:ext cx="15843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20" name="Picture 16" descr="BSNBI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068638"/>
            <a:ext cx="15255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  <p:bldP spid="123910" grpId="0"/>
      <p:bldP spid="123911" grpId="0"/>
      <p:bldP spid="1239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</TotalTime>
  <Words>1401</Words>
  <Application>Microsoft Office PowerPoint</Application>
  <PresentationFormat>On-screen Show (4:3)</PresentationFormat>
  <Paragraphs>232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Kozuka Gothic Pro B</vt:lpstr>
      <vt:lpstr>Arial</vt:lpstr>
      <vt:lpstr>Bauhaus 93</vt:lpstr>
      <vt:lpstr>Calibri</vt:lpstr>
      <vt:lpstr>Comic Sans MS</vt:lpstr>
      <vt:lpstr>Kristen ITC</vt:lpstr>
      <vt:lpstr>Symbol</vt:lpstr>
      <vt:lpstr>Wingdings</vt:lpstr>
      <vt:lpstr>Office Theme</vt:lpstr>
      <vt:lpstr>PowerPoint Presentation</vt:lpstr>
      <vt:lpstr>SASARAN</vt:lpstr>
      <vt:lpstr>PowerPoint Presentation</vt:lpstr>
      <vt:lpstr>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ada HARAPAN ?</vt:lpstr>
      <vt:lpstr>Apa TUJUAN Kerajaan ini?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KEBEBASAN  BATIN</vt:lpstr>
      <vt:lpstr>PowerPoint Presentation</vt:lpstr>
      <vt:lpstr>PowerPoint Presentation</vt:lpstr>
      <vt:lpstr>PowerPoint Presentation</vt:lpstr>
      <vt:lpstr>KUASA  KERAJAAN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Bagaimana dapat masuk Kerajaan Allah ?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soekardie</dc:creator>
  <cp:lastModifiedBy>Administrator</cp:lastModifiedBy>
  <cp:revision>62</cp:revision>
  <dcterms:created xsi:type="dcterms:W3CDTF">2006-05-05T08:32:19Z</dcterms:created>
  <dcterms:modified xsi:type="dcterms:W3CDTF">2021-06-23T04:46:23Z</dcterms:modified>
</cp:coreProperties>
</file>